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0" r:id="rId7"/>
    <p:sldId id="269" r:id="rId8"/>
    <p:sldId id="261" r:id="rId9"/>
    <p:sldId id="262" r:id="rId10"/>
    <p:sldId id="263" r:id="rId11"/>
    <p:sldId id="264" r:id="rId12"/>
    <p:sldId id="265" r:id="rId13"/>
    <p:sldId id="266" r:id="rId14"/>
    <p:sldId id="267" r:id="rId15"/>
    <p:sldId id="268" r:id="rId16"/>
  </p:sldIdLst>
  <p:sldSz cx="18288000" cy="10287000"/>
  <p:notesSz cx="6858000" cy="9144000"/>
  <p:embeddedFontLst>
    <p:embeddedFont>
      <p:font typeface="Garbata" panose="020B0604020202020204" charset="0"/>
      <p:regular r:id="rId17"/>
    </p:embeddedFont>
    <p:embeddedFont>
      <p:font typeface="Garbata Bold" panose="020B0604020202020204" charset="0"/>
      <p:regular r:id="rId18"/>
    </p:embeddedFont>
    <p:embeddedFont>
      <p:font typeface="Kollektif" panose="020B0604020202020204" charset="0"/>
      <p:regular r:id="rId19"/>
    </p:embeddedFont>
    <p:embeddedFont>
      <p:font typeface="Kollektif Bold" panose="020B0604020202020204" charset="0"/>
      <p:regular r:id="rId20"/>
    </p:embeddedFont>
    <p:embeddedFont>
      <p:font typeface="Montserrat" panose="00000500000000000000" pitchFamily="2" charset="0"/>
      <p:regular r:id="rId21"/>
    </p:embeddedFont>
    <p:embeddedFont>
      <p:font typeface="Montserrat Bold" panose="00000800000000000000" charset="0"/>
      <p:regular r:id="rId22"/>
    </p:embeddedFont>
    <p:embeddedFont>
      <p:font typeface="Montserrat Italics" panose="020B0604020202020204" charset="0"/>
      <p:regular r:id="rId23"/>
    </p:embeddedFont>
    <p:embeddedFont>
      <p:font typeface="Tenorite" panose="00000500000000000000"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12"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600200" y="-551239"/>
            <a:ext cx="20247958" cy="11389477"/>
            <a:chOff x="0" y="0"/>
            <a:chExt cx="26997278" cy="15185969"/>
          </a:xfrm>
        </p:grpSpPr>
        <p:sp>
          <p:nvSpPr>
            <p:cNvPr id="3" name="Freeform 3"/>
            <p:cNvSpPr/>
            <p:nvPr/>
          </p:nvSpPr>
          <p:spPr>
            <a:xfrm>
              <a:off x="11811309" y="0"/>
              <a:ext cx="15185969" cy="15185969"/>
            </a:xfrm>
            <a:custGeom>
              <a:avLst/>
              <a:gdLst/>
              <a:ahLst/>
              <a:cxnLst/>
              <a:rect l="l" t="t" r="r" b="b"/>
              <a:pathLst>
                <a:path w="15185969" h="15185969">
                  <a:moveTo>
                    <a:pt x="0" y="0"/>
                  </a:moveTo>
                  <a:lnTo>
                    <a:pt x="15185969" y="0"/>
                  </a:lnTo>
                  <a:lnTo>
                    <a:pt x="15185969" y="15185969"/>
                  </a:lnTo>
                  <a:lnTo>
                    <a:pt x="0" y="151859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AutoShape 4"/>
            <p:cNvSpPr/>
            <p:nvPr/>
          </p:nvSpPr>
          <p:spPr>
            <a:xfrm>
              <a:off x="0" y="0"/>
              <a:ext cx="12024616" cy="15185969"/>
            </a:xfrm>
            <a:prstGeom prst="rect">
              <a:avLst/>
            </a:prstGeom>
            <a:solidFill>
              <a:srgbClr val="3DE890"/>
            </a:solidFill>
          </p:spPr>
          <p:txBody>
            <a:bodyPr/>
            <a:lstStyle/>
            <a:p>
              <a:endParaRPr lang="en-CA"/>
            </a:p>
          </p:txBody>
        </p:sp>
      </p:grpSp>
      <p:sp>
        <p:nvSpPr>
          <p:cNvPr id="5" name="Freeform 5"/>
          <p:cNvSpPr/>
          <p:nvPr/>
        </p:nvSpPr>
        <p:spPr>
          <a:xfrm rot="3131456">
            <a:off x="2030304" y="-605280"/>
            <a:ext cx="11497559" cy="11497559"/>
          </a:xfrm>
          <a:custGeom>
            <a:avLst/>
            <a:gdLst/>
            <a:ahLst/>
            <a:cxnLst/>
            <a:rect l="l" t="t" r="r" b="b"/>
            <a:pathLst>
              <a:path w="11497559" h="11497559">
                <a:moveTo>
                  <a:pt x="0" y="0"/>
                </a:moveTo>
                <a:lnTo>
                  <a:pt x="11497559" y="0"/>
                </a:lnTo>
                <a:lnTo>
                  <a:pt x="11497559" y="11497560"/>
                </a:lnTo>
                <a:lnTo>
                  <a:pt x="0" y="114975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p:cNvSpPr/>
          <p:nvPr/>
        </p:nvSpPr>
        <p:spPr>
          <a:xfrm rot="-2700000">
            <a:off x="3892527" y="1256944"/>
            <a:ext cx="7773113" cy="7773113"/>
          </a:xfrm>
          <a:custGeom>
            <a:avLst/>
            <a:gdLst/>
            <a:ahLst/>
            <a:cxnLst/>
            <a:rect l="l" t="t" r="r" b="b"/>
            <a:pathLst>
              <a:path w="7773113" h="7773113">
                <a:moveTo>
                  <a:pt x="0" y="0"/>
                </a:moveTo>
                <a:lnTo>
                  <a:pt x="7773113" y="0"/>
                </a:lnTo>
                <a:lnTo>
                  <a:pt x="7773113" y="7773112"/>
                </a:lnTo>
                <a:lnTo>
                  <a:pt x="0" y="777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TextBox 7"/>
          <p:cNvSpPr txBox="1"/>
          <p:nvPr/>
        </p:nvSpPr>
        <p:spPr>
          <a:xfrm>
            <a:off x="3010181" y="2794449"/>
            <a:ext cx="8966523" cy="4869551"/>
          </a:xfrm>
          <a:prstGeom prst="rect">
            <a:avLst/>
          </a:prstGeom>
        </p:spPr>
        <p:txBody>
          <a:bodyPr lIns="0" tIns="0" rIns="0" bIns="0" rtlCol="0" anchor="t">
            <a:spAutoFit/>
          </a:bodyPr>
          <a:lstStyle/>
          <a:p>
            <a:pPr algn="ctr">
              <a:lnSpc>
                <a:spcPts val="9464"/>
              </a:lnSpc>
            </a:pPr>
            <a:r>
              <a:rPr lang="en-US" sz="9464">
                <a:solidFill>
                  <a:srgbClr val="003945"/>
                </a:solidFill>
                <a:latin typeface="Kollektif"/>
                <a:ea typeface="Kollektif"/>
                <a:cs typeface="Kollektif"/>
                <a:sym typeface="Kollektif"/>
              </a:rPr>
              <a:t>Reinforcement Learning: </a:t>
            </a:r>
          </a:p>
          <a:p>
            <a:pPr algn="ctr">
              <a:lnSpc>
                <a:spcPts val="9464"/>
              </a:lnSpc>
            </a:pPr>
            <a:r>
              <a:rPr lang="en-US" sz="9464">
                <a:solidFill>
                  <a:srgbClr val="003945"/>
                </a:solidFill>
                <a:latin typeface="Kollektif"/>
                <a:ea typeface="Kollektif"/>
                <a:cs typeface="Kollektif"/>
                <a:sym typeface="Kollektif"/>
              </a:rPr>
              <a:t>An Introduction</a:t>
            </a:r>
          </a:p>
          <a:p>
            <a:pPr algn="ctr">
              <a:lnSpc>
                <a:spcPts val="9464"/>
              </a:lnSpc>
            </a:pPr>
            <a:endParaRPr lang="en-US" sz="9464">
              <a:solidFill>
                <a:srgbClr val="003945"/>
              </a:solidFill>
              <a:latin typeface="Kollektif"/>
              <a:ea typeface="Kollektif"/>
              <a:cs typeface="Kollektif"/>
              <a:sym typeface="Kollektif"/>
            </a:endParaRPr>
          </a:p>
        </p:txBody>
      </p:sp>
      <p:sp>
        <p:nvSpPr>
          <p:cNvPr id="9" name="TextBox 9"/>
          <p:cNvSpPr txBox="1"/>
          <p:nvPr/>
        </p:nvSpPr>
        <p:spPr>
          <a:xfrm>
            <a:off x="1157748" y="8181975"/>
            <a:ext cx="9191784" cy="1540056"/>
          </a:xfrm>
          <a:prstGeom prst="rect">
            <a:avLst/>
          </a:prstGeom>
        </p:spPr>
        <p:txBody>
          <a:bodyPr lIns="0" tIns="0" rIns="0" bIns="0" rtlCol="0" anchor="t">
            <a:spAutoFit/>
          </a:bodyPr>
          <a:lstStyle/>
          <a:p>
            <a:pPr algn="l">
              <a:lnSpc>
                <a:spcPts val="3046"/>
              </a:lnSpc>
            </a:pPr>
            <a:r>
              <a:rPr lang="en-US" sz="2176" b="1" dirty="0">
                <a:solidFill>
                  <a:srgbClr val="5E5343"/>
                </a:solidFill>
                <a:latin typeface="Garbata Bold"/>
                <a:ea typeface="Garbata Bold"/>
                <a:cs typeface="Garbata Bold"/>
                <a:sym typeface="Garbata Bold"/>
              </a:rPr>
              <a:t>Group 2</a:t>
            </a:r>
          </a:p>
          <a:p>
            <a:pPr algn="l">
              <a:lnSpc>
                <a:spcPts val="3046"/>
              </a:lnSpc>
            </a:pPr>
            <a:r>
              <a:rPr lang="en-US" sz="2176" dirty="0">
                <a:solidFill>
                  <a:srgbClr val="5E5343"/>
                </a:solidFill>
                <a:latin typeface="Garbata"/>
                <a:ea typeface="Garbata"/>
                <a:cs typeface="Garbata"/>
                <a:sym typeface="Garbata"/>
              </a:rPr>
              <a:t>Aakash Suryavanshi                                                   000947078</a:t>
            </a:r>
          </a:p>
          <a:p>
            <a:pPr algn="l">
              <a:lnSpc>
                <a:spcPts val="3046"/>
              </a:lnSpc>
            </a:pPr>
            <a:r>
              <a:rPr lang="en-US" sz="2176" dirty="0">
                <a:solidFill>
                  <a:srgbClr val="5E5343"/>
                </a:solidFill>
                <a:latin typeface="Garbata"/>
                <a:ea typeface="Garbata"/>
                <a:cs typeface="Garbata"/>
                <a:sym typeface="Garbata"/>
              </a:rPr>
              <a:t>Manikrishna Kairoju                                                   000936491</a:t>
            </a:r>
          </a:p>
          <a:p>
            <a:pPr algn="l">
              <a:lnSpc>
                <a:spcPts val="3046"/>
              </a:lnSpc>
            </a:pPr>
            <a:r>
              <a:rPr lang="en-US" sz="2176" dirty="0">
                <a:solidFill>
                  <a:srgbClr val="5E5343"/>
                </a:solidFill>
                <a:latin typeface="Garbata"/>
                <a:ea typeface="Garbata"/>
                <a:cs typeface="Garbata"/>
                <a:sym typeface="Garbata"/>
              </a:rPr>
              <a:t>Abiya Susan Varghese                                               000947554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grpSp>
        <p:nvGrpSpPr>
          <p:cNvPr id="3" name="Group 3"/>
          <p:cNvGrpSpPr/>
          <p:nvPr/>
        </p:nvGrpSpPr>
        <p:grpSpPr>
          <a:xfrm rot="5323164">
            <a:off x="11279576" y="9774247"/>
            <a:ext cx="7636952" cy="3085412"/>
            <a:chOff x="0" y="0"/>
            <a:chExt cx="10182602" cy="4113882"/>
          </a:xfrm>
        </p:grpSpPr>
        <p:sp>
          <p:nvSpPr>
            <p:cNvPr id="4" name="Freeform 4"/>
            <p:cNvSpPr/>
            <p:nvPr/>
          </p:nvSpPr>
          <p:spPr>
            <a:xfrm rot="-10800000" flipH="1">
              <a:off x="2036520" y="18503"/>
              <a:ext cx="4073041" cy="4095379"/>
            </a:xfrm>
            <a:custGeom>
              <a:avLst/>
              <a:gdLst/>
              <a:ahLst/>
              <a:cxnLst/>
              <a:rect l="l" t="t" r="r" b="b"/>
              <a:pathLst>
                <a:path w="4073041" h="4095379">
                  <a:moveTo>
                    <a:pt x="4073041" y="0"/>
                  </a:moveTo>
                  <a:lnTo>
                    <a:pt x="0" y="0"/>
                  </a:lnTo>
                  <a:lnTo>
                    <a:pt x="0" y="4095379"/>
                  </a:lnTo>
                  <a:lnTo>
                    <a:pt x="4073041" y="4095379"/>
                  </a:lnTo>
                  <a:lnTo>
                    <a:pt x="407304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rot="-10800000" flipH="1">
              <a:off x="4073041" y="0"/>
              <a:ext cx="4073041" cy="4095379"/>
            </a:xfrm>
            <a:custGeom>
              <a:avLst/>
              <a:gdLst/>
              <a:ahLst/>
              <a:cxnLst/>
              <a:rect l="l" t="t" r="r" b="b"/>
              <a:pathLst>
                <a:path w="4073041" h="4095379">
                  <a:moveTo>
                    <a:pt x="4073041" y="0"/>
                  </a:moveTo>
                  <a:lnTo>
                    <a:pt x="0" y="0"/>
                  </a:lnTo>
                  <a:lnTo>
                    <a:pt x="0" y="4095379"/>
                  </a:lnTo>
                  <a:lnTo>
                    <a:pt x="4073041" y="4095379"/>
                  </a:lnTo>
                  <a:lnTo>
                    <a:pt x="407304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Freeform 6"/>
            <p:cNvSpPr/>
            <p:nvPr/>
          </p:nvSpPr>
          <p:spPr>
            <a:xfrm rot="-10800000" flipH="1">
              <a:off x="6109561" y="18503"/>
              <a:ext cx="4073041" cy="4095379"/>
            </a:xfrm>
            <a:custGeom>
              <a:avLst/>
              <a:gdLst/>
              <a:ahLst/>
              <a:cxnLst/>
              <a:rect l="l" t="t" r="r" b="b"/>
              <a:pathLst>
                <a:path w="4073041" h="4095379">
                  <a:moveTo>
                    <a:pt x="4073041" y="0"/>
                  </a:moveTo>
                  <a:lnTo>
                    <a:pt x="0" y="0"/>
                  </a:lnTo>
                  <a:lnTo>
                    <a:pt x="0" y="4095379"/>
                  </a:lnTo>
                  <a:lnTo>
                    <a:pt x="4073041" y="4095379"/>
                  </a:lnTo>
                  <a:lnTo>
                    <a:pt x="407304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7" name="Freeform 7"/>
            <p:cNvSpPr/>
            <p:nvPr/>
          </p:nvSpPr>
          <p:spPr>
            <a:xfrm rot="-10800000" flipH="1">
              <a:off x="0" y="18503"/>
              <a:ext cx="4073041" cy="4095379"/>
            </a:xfrm>
            <a:custGeom>
              <a:avLst/>
              <a:gdLst/>
              <a:ahLst/>
              <a:cxnLst/>
              <a:rect l="l" t="t" r="r" b="b"/>
              <a:pathLst>
                <a:path w="4073041" h="4095379">
                  <a:moveTo>
                    <a:pt x="4073041" y="0"/>
                  </a:moveTo>
                  <a:lnTo>
                    <a:pt x="0" y="0"/>
                  </a:lnTo>
                  <a:lnTo>
                    <a:pt x="0" y="4095379"/>
                  </a:lnTo>
                  <a:lnTo>
                    <a:pt x="4073041" y="4095379"/>
                  </a:lnTo>
                  <a:lnTo>
                    <a:pt x="407304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sp>
        <p:nvSpPr>
          <p:cNvPr id="8" name="Freeform 8"/>
          <p:cNvSpPr/>
          <p:nvPr/>
        </p:nvSpPr>
        <p:spPr>
          <a:xfrm rot="-5476835" flipH="1">
            <a:off x="11581579" y="8219854"/>
            <a:ext cx="3054781" cy="3071534"/>
          </a:xfrm>
          <a:custGeom>
            <a:avLst/>
            <a:gdLst/>
            <a:ahLst/>
            <a:cxnLst/>
            <a:rect l="l" t="t" r="r" b="b"/>
            <a:pathLst>
              <a:path w="3054781" h="3071534">
                <a:moveTo>
                  <a:pt x="3054781" y="0"/>
                </a:moveTo>
                <a:lnTo>
                  <a:pt x="0" y="0"/>
                </a:lnTo>
                <a:lnTo>
                  <a:pt x="0" y="3071534"/>
                </a:lnTo>
                <a:lnTo>
                  <a:pt x="3054781" y="3071534"/>
                </a:lnTo>
                <a:lnTo>
                  <a:pt x="305478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9" name="Freeform 9"/>
          <p:cNvSpPr/>
          <p:nvPr/>
        </p:nvSpPr>
        <p:spPr>
          <a:xfrm rot="-5476835" flipH="1">
            <a:off x="11581579" y="9653131"/>
            <a:ext cx="3054781" cy="3071534"/>
          </a:xfrm>
          <a:custGeom>
            <a:avLst/>
            <a:gdLst/>
            <a:ahLst/>
            <a:cxnLst/>
            <a:rect l="l" t="t" r="r" b="b"/>
            <a:pathLst>
              <a:path w="3054781" h="3071534">
                <a:moveTo>
                  <a:pt x="3054781" y="0"/>
                </a:moveTo>
                <a:lnTo>
                  <a:pt x="0" y="0"/>
                </a:lnTo>
                <a:lnTo>
                  <a:pt x="0" y="3071534"/>
                </a:lnTo>
                <a:lnTo>
                  <a:pt x="3054781" y="3071534"/>
                </a:lnTo>
                <a:lnTo>
                  <a:pt x="305478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10" name="Freeform 10"/>
          <p:cNvSpPr/>
          <p:nvPr/>
        </p:nvSpPr>
        <p:spPr>
          <a:xfrm>
            <a:off x="528277" y="2580649"/>
            <a:ext cx="9072924" cy="5374243"/>
          </a:xfrm>
          <a:custGeom>
            <a:avLst/>
            <a:gdLst/>
            <a:ahLst/>
            <a:cxnLst/>
            <a:rect l="l" t="t" r="r" b="b"/>
            <a:pathLst>
              <a:path w="10620649" h="5974115">
                <a:moveTo>
                  <a:pt x="0" y="0"/>
                </a:moveTo>
                <a:lnTo>
                  <a:pt x="10620650" y="0"/>
                </a:lnTo>
                <a:lnTo>
                  <a:pt x="10620650" y="5974115"/>
                </a:lnTo>
                <a:lnTo>
                  <a:pt x="0" y="5974115"/>
                </a:lnTo>
                <a:lnTo>
                  <a:pt x="0" y="0"/>
                </a:lnTo>
                <a:close/>
              </a:path>
            </a:pathLst>
          </a:custGeom>
          <a:blipFill>
            <a:blip r:embed="rId4"/>
            <a:stretch>
              <a:fillRect/>
            </a:stretch>
          </a:blipFill>
        </p:spPr>
        <p:txBody>
          <a:bodyPr/>
          <a:lstStyle/>
          <a:p>
            <a:endParaRPr lang="en-CA"/>
          </a:p>
        </p:txBody>
      </p:sp>
      <p:sp>
        <p:nvSpPr>
          <p:cNvPr id="12" name="TextBox 12"/>
          <p:cNvSpPr txBox="1"/>
          <p:nvPr/>
        </p:nvSpPr>
        <p:spPr>
          <a:xfrm>
            <a:off x="1327493" y="831053"/>
            <a:ext cx="15012991" cy="1165487"/>
          </a:xfrm>
          <a:prstGeom prst="rect">
            <a:avLst/>
          </a:prstGeom>
        </p:spPr>
        <p:txBody>
          <a:bodyPr lIns="0" tIns="0" rIns="0" bIns="0" rtlCol="0" anchor="t">
            <a:spAutoFit/>
          </a:bodyPr>
          <a:lstStyle/>
          <a:p>
            <a:pPr algn="l">
              <a:lnSpc>
                <a:spcPts val="8799"/>
              </a:lnSpc>
            </a:pPr>
            <a:r>
              <a:rPr lang="en-US" sz="8799">
                <a:solidFill>
                  <a:srgbClr val="FAFAFA"/>
                </a:solidFill>
                <a:latin typeface="Kollektif"/>
                <a:ea typeface="Kollektif"/>
                <a:cs typeface="Kollektif"/>
                <a:sym typeface="Kollektif"/>
              </a:rPr>
              <a:t>Application - Game Playing</a:t>
            </a:r>
          </a:p>
        </p:txBody>
      </p:sp>
      <p:sp>
        <p:nvSpPr>
          <p:cNvPr id="13" name="TextBox 13"/>
          <p:cNvSpPr txBox="1"/>
          <p:nvPr/>
        </p:nvSpPr>
        <p:spPr>
          <a:xfrm>
            <a:off x="10092812" y="2497235"/>
            <a:ext cx="7666911" cy="5196359"/>
          </a:xfrm>
          <a:prstGeom prst="rect">
            <a:avLst/>
          </a:prstGeom>
        </p:spPr>
        <p:txBody>
          <a:bodyPr wrap="square" lIns="0" tIns="0" rIns="0" bIns="0" rtlCol="0" anchor="t">
            <a:spAutoFit/>
          </a:bodyPr>
          <a:lstStyle/>
          <a:p>
            <a:pPr marL="362664" lvl="1" indent="-181332" algn="just">
              <a:lnSpc>
                <a:spcPts val="2351"/>
              </a:lnSpc>
              <a:buFont typeface="Arial"/>
              <a:buChar char="•"/>
            </a:pPr>
            <a:r>
              <a:rPr lang="en-US" sz="2400" b="1" dirty="0">
                <a:solidFill>
                  <a:srgbClr val="020401"/>
                </a:solidFill>
                <a:latin typeface="Tenorite" panose="00000500000000000000" pitchFamily="2" charset="0"/>
                <a:ea typeface="Kollektif Bold"/>
                <a:cs typeface="Kollektif Bold"/>
                <a:sym typeface="Kollektif Bold"/>
              </a:rPr>
              <a:t>NVIDIA ACE | MIR5: </a:t>
            </a:r>
            <a:r>
              <a:rPr lang="en-US" sz="2400" dirty="0" err="1">
                <a:solidFill>
                  <a:srgbClr val="020401"/>
                </a:solidFill>
                <a:latin typeface="Tenorite" panose="00000500000000000000" pitchFamily="2" charset="0"/>
                <a:ea typeface="Kollektif Bold"/>
                <a:cs typeface="Kollektif Bold"/>
                <a:sym typeface="Kollektif Bold"/>
              </a:rPr>
              <a:t>Wemade’s</a:t>
            </a:r>
            <a:r>
              <a:rPr lang="en-US" sz="2400" dirty="0">
                <a:solidFill>
                  <a:srgbClr val="020401"/>
                </a:solidFill>
                <a:latin typeface="Tenorite" panose="00000500000000000000" pitchFamily="2" charset="0"/>
                <a:ea typeface="Kollektif Bold"/>
                <a:cs typeface="Kollektif Bold"/>
                <a:sym typeface="Kollektif Bold"/>
              </a:rPr>
              <a:t> upcoming MMORPG features the </a:t>
            </a:r>
            <a:r>
              <a:rPr lang="en-US" sz="2400" b="1" dirty="0">
                <a:solidFill>
                  <a:srgbClr val="020401"/>
                </a:solidFill>
                <a:latin typeface="Tenorite" panose="00000500000000000000" pitchFamily="2" charset="0"/>
                <a:ea typeface="Kollektif Bold"/>
                <a:cs typeface="Kollektif Bold"/>
                <a:sym typeface="Kollektif Bold"/>
              </a:rPr>
              <a:t>world’s first AI boss</a:t>
            </a:r>
            <a:r>
              <a:rPr lang="en-US" sz="2400" dirty="0">
                <a:solidFill>
                  <a:srgbClr val="020401"/>
                </a:solidFill>
                <a:latin typeface="Tenorite" panose="00000500000000000000" pitchFamily="2" charset="0"/>
                <a:ea typeface="Kollektif Bold"/>
                <a:cs typeface="Kollektif Bold"/>
                <a:sym typeface="Kollektif Bold"/>
              </a:rPr>
              <a:t>, built with NVIDIA ACE technology.</a:t>
            </a:r>
          </a:p>
          <a:p>
            <a:pPr algn="just">
              <a:lnSpc>
                <a:spcPts val="2351"/>
              </a:lnSpc>
            </a:pPr>
            <a:endParaRPr lang="en-US" sz="2400" dirty="0">
              <a:solidFill>
                <a:srgbClr val="020401"/>
              </a:solidFill>
              <a:latin typeface="Tenorite" panose="00000500000000000000" pitchFamily="2" charset="0"/>
              <a:ea typeface="Kollektif Bold"/>
              <a:cs typeface="Kollektif Bold"/>
              <a:sym typeface="Kollektif Bold"/>
            </a:endParaRPr>
          </a:p>
          <a:p>
            <a:pPr marL="362664" lvl="1" indent="-181332" algn="just">
              <a:lnSpc>
                <a:spcPts val="2351"/>
              </a:lnSpc>
              <a:buFont typeface="Arial"/>
              <a:buChar char="•"/>
            </a:pPr>
            <a:r>
              <a:rPr lang="en-US" sz="2400" dirty="0">
                <a:solidFill>
                  <a:srgbClr val="020401"/>
                </a:solidFill>
                <a:latin typeface="Tenorite" panose="00000500000000000000" pitchFamily="2" charset="0"/>
                <a:ea typeface="Kollektif Bold"/>
                <a:cs typeface="Kollektif Bold"/>
                <a:sym typeface="Kollektif Bold"/>
              </a:rPr>
              <a:t>Uses RL to analyze player actions, recall past battles, and adapt its strategy dynamically.</a:t>
            </a:r>
          </a:p>
          <a:p>
            <a:pPr algn="just">
              <a:lnSpc>
                <a:spcPts val="2351"/>
              </a:lnSpc>
            </a:pPr>
            <a:endParaRPr lang="en-US" sz="2400" dirty="0">
              <a:solidFill>
                <a:srgbClr val="020401"/>
              </a:solidFill>
              <a:latin typeface="Tenorite" panose="00000500000000000000" pitchFamily="2" charset="0"/>
              <a:ea typeface="Kollektif Bold"/>
              <a:cs typeface="Kollektif Bold"/>
              <a:sym typeface="Kollektif Bold"/>
            </a:endParaRPr>
          </a:p>
          <a:p>
            <a:pPr marL="362664" lvl="1" indent="-181332" algn="just">
              <a:lnSpc>
                <a:spcPts val="2351"/>
              </a:lnSpc>
              <a:buFont typeface="Arial"/>
              <a:buChar char="•"/>
            </a:pPr>
            <a:r>
              <a:rPr lang="en-US" sz="2400" dirty="0">
                <a:solidFill>
                  <a:srgbClr val="020401"/>
                </a:solidFill>
                <a:latin typeface="Tenorite" panose="00000500000000000000" pitchFamily="2" charset="0"/>
                <a:ea typeface="Kollektif Bold"/>
                <a:cs typeface="Kollektif Bold"/>
                <a:sym typeface="Kollektif Bold"/>
              </a:rPr>
              <a:t>Creates unique, challenging encounters every time, showcasing RL’s power in real-time decision-making.</a:t>
            </a:r>
          </a:p>
          <a:p>
            <a:pPr algn="just">
              <a:lnSpc>
                <a:spcPts val="2351"/>
              </a:lnSpc>
            </a:pPr>
            <a:endParaRPr lang="en-US" sz="2400" dirty="0">
              <a:solidFill>
                <a:srgbClr val="020401"/>
              </a:solidFill>
              <a:latin typeface="Tenorite" panose="00000500000000000000" pitchFamily="2" charset="0"/>
              <a:ea typeface="Kollektif Bold"/>
              <a:cs typeface="Kollektif Bold"/>
              <a:sym typeface="Kollektif Bold"/>
            </a:endParaRPr>
          </a:p>
          <a:p>
            <a:pPr marL="362664" lvl="1" indent="-181332" algn="just">
              <a:lnSpc>
                <a:spcPts val="2351"/>
              </a:lnSpc>
              <a:buFont typeface="Arial"/>
              <a:buChar char="•"/>
            </a:pPr>
            <a:r>
              <a:rPr lang="en-US" sz="2400" b="1" dirty="0">
                <a:solidFill>
                  <a:srgbClr val="020401"/>
                </a:solidFill>
                <a:latin typeface="Tenorite" panose="00000500000000000000" pitchFamily="2" charset="0"/>
                <a:ea typeface="Kollektif Bold"/>
                <a:cs typeface="Kollektif Bold"/>
                <a:sym typeface="Kollektif Bold"/>
              </a:rPr>
              <a:t>MIR5 from </a:t>
            </a:r>
            <a:r>
              <a:rPr lang="en-US" sz="2400" b="1" dirty="0" err="1">
                <a:solidFill>
                  <a:srgbClr val="020401"/>
                </a:solidFill>
                <a:latin typeface="Tenorite" panose="00000500000000000000" pitchFamily="2" charset="0"/>
                <a:ea typeface="Kollektif Bold"/>
                <a:cs typeface="Kollektif Bold"/>
                <a:sym typeface="Kollektif Bold"/>
              </a:rPr>
              <a:t>Wemade</a:t>
            </a:r>
            <a:r>
              <a:rPr lang="en-US" sz="2400" b="1" dirty="0">
                <a:solidFill>
                  <a:srgbClr val="020401"/>
                </a:solidFill>
                <a:latin typeface="Tenorite" panose="00000500000000000000" pitchFamily="2" charset="0"/>
                <a:ea typeface="Kollektif Bold"/>
                <a:cs typeface="Kollektif Bold"/>
                <a:sym typeface="Kollektif Bold"/>
              </a:rPr>
              <a:t> introduces the world’s first LLM driven AI Boss powered by NVIDIA ACE.</a:t>
            </a:r>
            <a:r>
              <a:rPr lang="en-US" sz="2400" dirty="0">
                <a:solidFill>
                  <a:srgbClr val="020401"/>
                </a:solidFill>
                <a:latin typeface="Tenorite" panose="00000500000000000000" pitchFamily="2" charset="0"/>
                <a:ea typeface="Kollektif Bold"/>
                <a:cs typeface="Kollektif Bold"/>
                <a:sym typeface="Kollektif Bold"/>
              </a:rPr>
              <a:t> Instead of a typical script-based boss, Asterion utilizes an AI response system, allowing him to analyze the player’s skills and recall past battles, making every boss fight uniquely challenging for the player. </a:t>
            </a:r>
          </a:p>
          <a:p>
            <a:pPr algn="just">
              <a:lnSpc>
                <a:spcPts val="2351"/>
              </a:lnSpc>
            </a:pPr>
            <a:endParaRPr lang="en-US" sz="1679" b="1" dirty="0">
              <a:solidFill>
                <a:srgbClr val="020401"/>
              </a:solidFill>
              <a:latin typeface="Kollektif Bold"/>
              <a:ea typeface="Kollektif Bold"/>
              <a:cs typeface="Kollektif Bold"/>
              <a:sym typeface="Kollektif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3" name="Freeform 3"/>
          <p:cNvSpPr/>
          <p:nvPr/>
        </p:nvSpPr>
        <p:spPr>
          <a:xfrm>
            <a:off x="9933130" y="3445235"/>
            <a:ext cx="6545343" cy="3681756"/>
          </a:xfrm>
          <a:custGeom>
            <a:avLst/>
            <a:gdLst/>
            <a:ahLst/>
            <a:cxnLst/>
            <a:rect l="l" t="t" r="r" b="b"/>
            <a:pathLst>
              <a:path w="6545343" h="3681756">
                <a:moveTo>
                  <a:pt x="0" y="0"/>
                </a:moveTo>
                <a:lnTo>
                  <a:pt x="6545344" y="0"/>
                </a:lnTo>
                <a:lnTo>
                  <a:pt x="6545344" y="3681756"/>
                </a:lnTo>
                <a:lnTo>
                  <a:pt x="0" y="3681756"/>
                </a:lnTo>
                <a:lnTo>
                  <a:pt x="0" y="0"/>
                </a:lnTo>
                <a:close/>
              </a:path>
            </a:pathLst>
          </a:custGeom>
          <a:blipFill>
            <a:blip r:embed="rId2"/>
            <a:stretch>
              <a:fillRect/>
            </a:stretch>
          </a:blipFill>
        </p:spPr>
        <p:txBody>
          <a:bodyPr/>
          <a:lstStyle/>
          <a:p>
            <a:endParaRPr lang="en-CA"/>
          </a:p>
        </p:txBody>
      </p:sp>
      <p:sp>
        <p:nvSpPr>
          <p:cNvPr id="4" name="TextBox 4"/>
          <p:cNvSpPr txBox="1"/>
          <p:nvPr/>
        </p:nvSpPr>
        <p:spPr>
          <a:xfrm>
            <a:off x="1057327" y="3911047"/>
            <a:ext cx="8104501" cy="3938905"/>
          </a:xfrm>
          <a:prstGeom prst="rect">
            <a:avLst/>
          </a:prstGeom>
        </p:spPr>
        <p:txBody>
          <a:bodyPr lIns="0" tIns="0" rIns="0" bIns="0" rtlCol="0" anchor="t">
            <a:spAutoFit/>
          </a:bodyPr>
          <a:lstStyle/>
          <a:p>
            <a:pPr marL="604520" lvl="1" indent="-302260" algn="just">
              <a:lnSpc>
                <a:spcPts val="3919"/>
              </a:lnSpc>
              <a:buFont typeface="Arial"/>
              <a:buChar char="•"/>
            </a:pPr>
            <a:r>
              <a:rPr lang="en-US" sz="2800">
                <a:solidFill>
                  <a:srgbClr val="020401"/>
                </a:solidFill>
                <a:latin typeface="Montserrat"/>
                <a:ea typeface="Montserrat"/>
                <a:cs typeface="Montserrat"/>
                <a:sym typeface="Montserrat"/>
              </a:rPr>
              <a:t>RL trains robots for tasks like walking, grasping, or flying, where traditional programming is challenging due to dynamic environments.</a:t>
            </a:r>
          </a:p>
          <a:p>
            <a:pPr marL="604519" lvl="1" indent="-302260" algn="just">
              <a:lnSpc>
                <a:spcPts val="3919"/>
              </a:lnSpc>
              <a:buFont typeface="Arial"/>
              <a:buChar char="•"/>
            </a:pPr>
            <a:r>
              <a:rPr lang="en-US" sz="2799" b="1">
                <a:solidFill>
                  <a:srgbClr val="020401"/>
                </a:solidFill>
                <a:latin typeface="Montserrat Bold"/>
                <a:ea typeface="Montserrat Bold"/>
                <a:cs typeface="Montserrat Bold"/>
                <a:sym typeface="Montserrat Bold"/>
              </a:rPr>
              <a:t>Example</a:t>
            </a:r>
            <a:r>
              <a:rPr lang="en-US" sz="2799">
                <a:solidFill>
                  <a:srgbClr val="020401"/>
                </a:solidFill>
                <a:latin typeface="Montserrat"/>
                <a:ea typeface="Montserrat"/>
                <a:cs typeface="Montserrat"/>
                <a:sym typeface="Montserrat"/>
              </a:rPr>
              <a:t>: Boston Dynamics' robots, such as Spot, learning to navigate obstacles, as seen in their promotional videos and research publications.</a:t>
            </a:r>
          </a:p>
        </p:txBody>
      </p:sp>
      <p:sp>
        <p:nvSpPr>
          <p:cNvPr id="5" name="TextBox 5"/>
          <p:cNvSpPr txBox="1"/>
          <p:nvPr/>
        </p:nvSpPr>
        <p:spPr>
          <a:xfrm>
            <a:off x="1057327" y="1192097"/>
            <a:ext cx="10931333" cy="1165487"/>
          </a:xfrm>
          <a:prstGeom prst="rect">
            <a:avLst/>
          </a:prstGeom>
        </p:spPr>
        <p:txBody>
          <a:bodyPr lIns="0" tIns="0" rIns="0" bIns="0" rtlCol="0" anchor="t">
            <a:spAutoFit/>
          </a:bodyPr>
          <a:lstStyle/>
          <a:p>
            <a:pPr algn="l">
              <a:lnSpc>
                <a:spcPts val="8799"/>
              </a:lnSpc>
            </a:pPr>
            <a:r>
              <a:rPr lang="en-US" sz="8799">
                <a:solidFill>
                  <a:srgbClr val="FAFAFA"/>
                </a:solidFill>
                <a:latin typeface="Kollektif"/>
                <a:ea typeface="Kollektif"/>
                <a:cs typeface="Kollektif"/>
                <a:sym typeface="Kollektif"/>
              </a:rPr>
              <a:t>Application - Robotics</a:t>
            </a:r>
          </a:p>
        </p:txBody>
      </p:sp>
      <p:sp>
        <p:nvSpPr>
          <p:cNvPr id="6" name="TextBox 6"/>
          <p:cNvSpPr txBox="1"/>
          <p:nvPr/>
        </p:nvSpPr>
        <p:spPr>
          <a:xfrm rot="-5400000">
            <a:off x="15567486" y="5014612"/>
            <a:ext cx="4386797" cy="257777"/>
          </a:xfrm>
          <a:prstGeom prst="rect">
            <a:avLst/>
          </a:prstGeom>
        </p:spPr>
        <p:txBody>
          <a:bodyPr lIns="0" tIns="0" rIns="0" bIns="0" rtlCol="0" anchor="t">
            <a:spAutoFit/>
          </a:bodyPr>
          <a:lstStyle/>
          <a:p>
            <a:pPr algn="ctr">
              <a:lnSpc>
                <a:spcPts val="2079"/>
              </a:lnSpc>
            </a:pPr>
            <a:r>
              <a:rPr lang="en-US" sz="1599" dirty="0">
                <a:solidFill>
                  <a:srgbClr val="FAFAFA"/>
                </a:solidFill>
                <a:latin typeface="Kollektif"/>
                <a:ea typeface="Kollektif"/>
                <a:cs typeface="Kollektif"/>
                <a:sym typeface="Kollektif"/>
              </a:rPr>
              <a:t>SERVER VIRTUALIZATION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grpSp>
        <p:nvGrpSpPr>
          <p:cNvPr id="2" name="Group 2"/>
          <p:cNvGrpSpPr/>
          <p:nvPr/>
        </p:nvGrpSpPr>
        <p:grpSpPr>
          <a:xfrm>
            <a:off x="10807953" y="8004737"/>
            <a:ext cx="2315542" cy="1134200"/>
            <a:chOff x="0" y="0"/>
            <a:chExt cx="3087389" cy="1512267"/>
          </a:xfrm>
        </p:grpSpPr>
        <p:sp>
          <p:nvSpPr>
            <p:cNvPr id="3" name="Freeform 3"/>
            <p:cNvSpPr/>
            <p:nvPr/>
          </p:nvSpPr>
          <p:spPr>
            <a:xfrm>
              <a:off x="0" y="147787"/>
              <a:ext cx="955656" cy="1216692"/>
            </a:xfrm>
            <a:custGeom>
              <a:avLst/>
              <a:gdLst/>
              <a:ahLst/>
              <a:cxnLst/>
              <a:rect l="l" t="t" r="r" b="b"/>
              <a:pathLst>
                <a:path w="955656" h="1216692">
                  <a:moveTo>
                    <a:pt x="0" y="0"/>
                  </a:moveTo>
                  <a:lnTo>
                    <a:pt x="955656" y="0"/>
                  </a:lnTo>
                  <a:lnTo>
                    <a:pt x="955656" y="1216692"/>
                  </a:lnTo>
                  <a:lnTo>
                    <a:pt x="0" y="1216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427217" y="0"/>
              <a:ext cx="1660173" cy="1512267"/>
            </a:xfrm>
            <a:custGeom>
              <a:avLst/>
              <a:gdLst/>
              <a:ahLst/>
              <a:cxnLst/>
              <a:rect l="l" t="t" r="r" b="b"/>
              <a:pathLst>
                <a:path w="1660173" h="1512267">
                  <a:moveTo>
                    <a:pt x="0" y="0"/>
                  </a:moveTo>
                  <a:lnTo>
                    <a:pt x="1660172" y="0"/>
                  </a:lnTo>
                  <a:lnTo>
                    <a:pt x="1660172" y="1512267"/>
                  </a:lnTo>
                  <a:lnTo>
                    <a:pt x="0" y="1512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sp>
        <p:nvSpPr>
          <p:cNvPr id="5" name="Freeform 5"/>
          <p:cNvSpPr/>
          <p:nvPr/>
        </p:nvSpPr>
        <p:spPr>
          <a:xfrm>
            <a:off x="12370558" y="2177753"/>
            <a:ext cx="2083204" cy="2652227"/>
          </a:xfrm>
          <a:custGeom>
            <a:avLst/>
            <a:gdLst/>
            <a:ahLst/>
            <a:cxnLst/>
            <a:rect l="l" t="t" r="r" b="b"/>
            <a:pathLst>
              <a:path w="2083204" h="2652227">
                <a:moveTo>
                  <a:pt x="0" y="0"/>
                </a:moveTo>
                <a:lnTo>
                  <a:pt x="2083204" y="0"/>
                </a:lnTo>
                <a:lnTo>
                  <a:pt x="2083204" y="2652228"/>
                </a:lnTo>
                <a:lnTo>
                  <a:pt x="0" y="26522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Freeform 6"/>
          <p:cNvSpPr/>
          <p:nvPr/>
        </p:nvSpPr>
        <p:spPr>
          <a:xfrm>
            <a:off x="15719083" y="6916558"/>
            <a:ext cx="2103016" cy="2103016"/>
          </a:xfrm>
          <a:custGeom>
            <a:avLst/>
            <a:gdLst/>
            <a:ahLst/>
            <a:cxnLst/>
            <a:rect l="l" t="t" r="r" b="b"/>
            <a:pathLst>
              <a:path w="2103016" h="2103016">
                <a:moveTo>
                  <a:pt x="0" y="0"/>
                </a:moveTo>
                <a:lnTo>
                  <a:pt x="2103015" y="0"/>
                </a:lnTo>
                <a:lnTo>
                  <a:pt x="2103015" y="2103015"/>
                </a:lnTo>
                <a:lnTo>
                  <a:pt x="0" y="21030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7" name="TextBox 7"/>
          <p:cNvSpPr txBox="1"/>
          <p:nvPr/>
        </p:nvSpPr>
        <p:spPr>
          <a:xfrm>
            <a:off x="1434205" y="894635"/>
            <a:ext cx="8252226" cy="2278903"/>
          </a:xfrm>
          <a:prstGeom prst="rect">
            <a:avLst/>
          </a:prstGeom>
        </p:spPr>
        <p:txBody>
          <a:bodyPr lIns="0" tIns="0" rIns="0" bIns="0" rtlCol="0" anchor="t">
            <a:spAutoFit/>
          </a:bodyPr>
          <a:lstStyle/>
          <a:p>
            <a:pPr algn="l">
              <a:lnSpc>
                <a:spcPts val="8800"/>
              </a:lnSpc>
            </a:pPr>
            <a:r>
              <a:rPr lang="en-US" sz="8800" dirty="0">
                <a:solidFill>
                  <a:srgbClr val="FAFAFA"/>
                </a:solidFill>
                <a:latin typeface="Kollektif"/>
                <a:ea typeface="Kollektif"/>
                <a:cs typeface="Kollektif"/>
                <a:sym typeface="Kollektif"/>
              </a:rPr>
              <a:t>Challenges in RL</a:t>
            </a:r>
          </a:p>
          <a:p>
            <a:pPr algn="l">
              <a:lnSpc>
                <a:spcPts val="8800"/>
              </a:lnSpc>
            </a:pPr>
            <a:endParaRPr lang="en-US" sz="8800" dirty="0">
              <a:solidFill>
                <a:srgbClr val="FAFAFA"/>
              </a:solidFill>
              <a:latin typeface="Kollektif"/>
              <a:ea typeface="Kollektif"/>
              <a:cs typeface="Kollektif"/>
              <a:sym typeface="Kollektif"/>
            </a:endParaRPr>
          </a:p>
        </p:txBody>
      </p:sp>
      <p:sp>
        <p:nvSpPr>
          <p:cNvPr id="8" name="TextBox 8"/>
          <p:cNvSpPr txBox="1"/>
          <p:nvPr/>
        </p:nvSpPr>
        <p:spPr>
          <a:xfrm>
            <a:off x="981515" y="2642066"/>
            <a:ext cx="9614807" cy="5275413"/>
          </a:xfrm>
          <a:prstGeom prst="rect">
            <a:avLst/>
          </a:prstGeom>
        </p:spPr>
        <p:txBody>
          <a:bodyPr lIns="0" tIns="0" rIns="0" bIns="0" rtlCol="0" anchor="t">
            <a:spAutoFit/>
          </a:bodyPr>
          <a:lstStyle/>
          <a:p>
            <a:pPr marL="403130" lvl="1" indent="-201565" algn="just">
              <a:lnSpc>
                <a:spcPts val="2614"/>
              </a:lnSpc>
              <a:buFont typeface="Arial"/>
              <a:buChar char="•"/>
            </a:pPr>
            <a:r>
              <a:rPr lang="en-US" sz="1867" b="1" dirty="0">
                <a:solidFill>
                  <a:srgbClr val="020401"/>
                </a:solidFill>
                <a:latin typeface="Montserrat"/>
                <a:ea typeface="Montserrat"/>
                <a:cs typeface="Montserrat"/>
                <a:sym typeface="Montserrat"/>
              </a:rPr>
              <a:t>Sample Efficiency:</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RL often needs massive amounts of data (interactions) to learn effectively.</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Example: Training an agent might take millions of trials, impractical for real-world tasks like robotics.</a:t>
            </a:r>
          </a:p>
          <a:p>
            <a:pPr marL="403130" lvl="1" indent="-201565" algn="just">
              <a:lnSpc>
                <a:spcPts val="2614"/>
              </a:lnSpc>
              <a:buFont typeface="Arial"/>
              <a:buChar char="•"/>
            </a:pPr>
            <a:r>
              <a:rPr lang="en-US" sz="1867" b="1" dirty="0">
                <a:solidFill>
                  <a:srgbClr val="020401"/>
                </a:solidFill>
                <a:latin typeface="Montserrat"/>
                <a:ea typeface="Montserrat"/>
                <a:cs typeface="Montserrat"/>
                <a:sym typeface="Montserrat"/>
              </a:rPr>
              <a:t>Stability and Convergence:</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Some RL algorithms can be unstable or fail to settle on a solution.</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Issue: Small changes in data or settings can lead to unpredictable results.</a:t>
            </a:r>
          </a:p>
          <a:p>
            <a:pPr marL="403130" lvl="1" indent="-201565" algn="just">
              <a:lnSpc>
                <a:spcPts val="2614"/>
              </a:lnSpc>
              <a:buFont typeface="Arial"/>
              <a:buChar char="•"/>
            </a:pPr>
            <a:r>
              <a:rPr lang="en-US" sz="1867" b="1" dirty="0">
                <a:solidFill>
                  <a:srgbClr val="020401"/>
                </a:solidFill>
                <a:latin typeface="Montserrat"/>
                <a:ea typeface="Montserrat"/>
                <a:cs typeface="Montserrat"/>
                <a:sym typeface="Montserrat"/>
              </a:rPr>
              <a:t>Reward Design:</a:t>
            </a:r>
          </a:p>
          <a:p>
            <a:pPr marL="806262" lvl="2" indent="-268754" algn="just">
              <a:lnSpc>
                <a:spcPts val="2614"/>
              </a:lnSpc>
              <a:buFont typeface="Arial"/>
              <a:buChar char="⚬"/>
            </a:pPr>
            <a:r>
              <a:rPr lang="en-US" sz="1867" dirty="0">
                <a:solidFill>
                  <a:srgbClr val="020401"/>
                </a:solidFill>
                <a:latin typeface="Montserrat"/>
                <a:ea typeface="Montserrat"/>
                <a:cs typeface="Montserrat"/>
                <a:sym typeface="Montserrat"/>
              </a:rPr>
              <a:t>Crafting the right reward function is tricky—wrong rewards can lead to bad behavior.</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Example: A robot might “cheat” (e.g., knock over obstacles) if the reward isn’t well-defined.</a:t>
            </a:r>
          </a:p>
          <a:p>
            <a:pPr marL="403130" lvl="1" indent="-201565" algn="just">
              <a:lnSpc>
                <a:spcPts val="2614"/>
              </a:lnSpc>
              <a:buFont typeface="Arial"/>
              <a:buChar char="•"/>
            </a:pPr>
            <a:r>
              <a:rPr lang="en-US" sz="1867" b="1" dirty="0">
                <a:solidFill>
                  <a:srgbClr val="020401"/>
                </a:solidFill>
                <a:latin typeface="Montserrat"/>
                <a:ea typeface="Montserrat"/>
                <a:cs typeface="Montserrat"/>
                <a:sym typeface="Montserrat"/>
              </a:rPr>
              <a:t>Generalization:</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Agents struggle to apply learned skills to new, unseen environments.</a:t>
            </a:r>
          </a:p>
          <a:p>
            <a:pPr marL="806261" lvl="2" indent="-268754" algn="just">
              <a:lnSpc>
                <a:spcPts val="2614"/>
              </a:lnSpc>
              <a:buFont typeface="Arial"/>
              <a:buChar char="⚬"/>
            </a:pPr>
            <a:r>
              <a:rPr lang="en-US" sz="1867" dirty="0">
                <a:solidFill>
                  <a:srgbClr val="020401"/>
                </a:solidFill>
                <a:latin typeface="Montserrat"/>
                <a:ea typeface="Montserrat"/>
                <a:cs typeface="Montserrat"/>
                <a:sym typeface="Montserrat"/>
              </a:rPr>
              <a:t>Challenge: A game-trained AI might fail if the rules or visuals change slightly.</a:t>
            </a:r>
          </a:p>
        </p:txBody>
      </p:sp>
      <p:sp>
        <p:nvSpPr>
          <p:cNvPr id="9" name="TextBox 9"/>
          <p:cNvSpPr txBox="1"/>
          <p:nvPr/>
        </p:nvSpPr>
        <p:spPr>
          <a:xfrm>
            <a:off x="1028700" y="9000523"/>
            <a:ext cx="4386797" cy="257777"/>
          </a:xfrm>
          <a:prstGeom prst="rect">
            <a:avLst/>
          </a:prstGeom>
        </p:spPr>
        <p:txBody>
          <a:bodyPr lIns="0" tIns="0" rIns="0" bIns="0" rtlCol="0" anchor="t">
            <a:spAutoFit/>
          </a:bodyPr>
          <a:lstStyle/>
          <a:p>
            <a:pPr algn="l">
              <a:lnSpc>
                <a:spcPts val="2079"/>
              </a:lnSpc>
            </a:pPr>
            <a:r>
              <a:rPr lang="en-US" sz="1599">
                <a:solidFill>
                  <a:srgbClr val="FAFAFA"/>
                </a:solidFill>
                <a:latin typeface="Kollektif"/>
                <a:ea typeface="Kollektif"/>
                <a:cs typeface="Kollektif"/>
                <a:sym typeface="Kollektif"/>
              </a:rPr>
              <a:t>SERVER VIRTUALIZATION</a:t>
            </a:r>
          </a:p>
        </p:txBody>
      </p:sp>
      <p:sp>
        <p:nvSpPr>
          <p:cNvPr id="11" name="Freeform 11"/>
          <p:cNvSpPr/>
          <p:nvPr/>
        </p:nvSpPr>
        <p:spPr>
          <a:xfrm>
            <a:off x="13412160" y="4829981"/>
            <a:ext cx="5407962" cy="5858625"/>
          </a:xfrm>
          <a:custGeom>
            <a:avLst/>
            <a:gdLst/>
            <a:ahLst/>
            <a:cxnLst/>
            <a:rect l="l" t="t" r="r" b="b"/>
            <a:pathLst>
              <a:path w="5407962" h="5858625">
                <a:moveTo>
                  <a:pt x="0" y="0"/>
                </a:moveTo>
                <a:lnTo>
                  <a:pt x="5407962" y="0"/>
                </a:lnTo>
                <a:lnTo>
                  <a:pt x="5407962" y="5858625"/>
                </a:lnTo>
                <a:lnTo>
                  <a:pt x="0" y="5858625"/>
                </a:lnTo>
                <a:lnTo>
                  <a:pt x="0" y="0"/>
                </a:lnTo>
                <a:close/>
              </a:path>
            </a:pathLst>
          </a:custGeom>
          <a:blipFill>
            <a:blip r:embed="rId10"/>
            <a:stretch>
              <a:fillRect/>
            </a:stretch>
          </a:blipFill>
        </p:spPr>
        <p:txBody>
          <a:bodyPr/>
          <a:lstStyle/>
          <a:p>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TextBox 2"/>
          <p:cNvSpPr txBox="1"/>
          <p:nvPr/>
        </p:nvSpPr>
        <p:spPr>
          <a:xfrm>
            <a:off x="682447" y="948447"/>
            <a:ext cx="14747262" cy="795682"/>
          </a:xfrm>
          <a:prstGeom prst="rect">
            <a:avLst/>
          </a:prstGeom>
        </p:spPr>
        <p:txBody>
          <a:bodyPr lIns="0" tIns="0" rIns="0" bIns="0" rtlCol="0" anchor="t">
            <a:spAutoFit/>
          </a:bodyPr>
          <a:lstStyle/>
          <a:p>
            <a:pPr algn="l">
              <a:lnSpc>
                <a:spcPts val="5906"/>
              </a:lnSpc>
            </a:pPr>
            <a:r>
              <a:rPr lang="en-US" sz="5906">
                <a:solidFill>
                  <a:srgbClr val="FAFAFA"/>
                </a:solidFill>
                <a:latin typeface="Kollektif"/>
                <a:ea typeface="Kollektif"/>
                <a:cs typeface="Kollektif"/>
                <a:sym typeface="Kollektif"/>
              </a:rPr>
              <a:t>Future Ideas for Reinforcement Learning</a:t>
            </a:r>
          </a:p>
        </p:txBody>
      </p:sp>
      <p:sp>
        <p:nvSpPr>
          <p:cNvPr id="3" name="TextBox 3"/>
          <p:cNvSpPr txBox="1"/>
          <p:nvPr/>
        </p:nvSpPr>
        <p:spPr>
          <a:xfrm>
            <a:off x="475820" y="2538314"/>
            <a:ext cx="13110694" cy="5172273"/>
          </a:xfrm>
          <a:prstGeom prst="rect">
            <a:avLst/>
          </a:prstGeom>
        </p:spPr>
        <p:txBody>
          <a:bodyPr lIns="0" tIns="0" rIns="0" bIns="0" rtlCol="0" anchor="t">
            <a:spAutoFit/>
          </a:bodyPr>
          <a:lstStyle/>
          <a:p>
            <a:pPr marL="403130" lvl="1" indent="-201565" algn="just">
              <a:lnSpc>
                <a:spcPts val="2614"/>
              </a:lnSpc>
              <a:buFont typeface="Arial"/>
              <a:buChar char="•"/>
            </a:pPr>
            <a:r>
              <a:rPr lang="en-US" sz="1867" b="1">
                <a:solidFill>
                  <a:srgbClr val="020401"/>
                </a:solidFill>
                <a:latin typeface="Montserrat Bold"/>
                <a:ea typeface="Montserrat Bold"/>
                <a:cs typeface="Montserrat Bold"/>
                <a:sym typeface="Montserrat Bold"/>
              </a:rPr>
              <a:t>Transfer Learning:</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Reuse knowledge from one task to improve learning in another.</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Example: A robot trained to pick up objects could adapt to sorting tasks faster.</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Goal: Boost efficiency, reducing the need for extensive retraining.</a:t>
            </a:r>
          </a:p>
          <a:p>
            <a:pPr marL="403130" lvl="1" indent="-201565" algn="just">
              <a:lnSpc>
                <a:spcPts val="2614"/>
              </a:lnSpc>
              <a:buFont typeface="Arial"/>
              <a:buChar char="•"/>
            </a:pPr>
            <a:r>
              <a:rPr lang="en-US" sz="1867" b="1">
                <a:solidFill>
                  <a:srgbClr val="020401"/>
                </a:solidFill>
                <a:latin typeface="Montserrat Bold"/>
                <a:ea typeface="Montserrat Bold"/>
                <a:cs typeface="Montserrat Bold"/>
                <a:sym typeface="Montserrat Bold"/>
              </a:rPr>
              <a:t>Multi-Agent RL:</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Multiple agents learn and interact simultaneously, like in real-world systems.</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Example: AI traders competing in a market or robots collaborating on a warehouse floor.</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Potential: Models complex, cooperative, or competitive scenarios.</a:t>
            </a:r>
          </a:p>
          <a:p>
            <a:pPr marL="403130" lvl="1" indent="-201565" algn="just">
              <a:lnSpc>
                <a:spcPts val="2614"/>
              </a:lnSpc>
              <a:buFont typeface="Arial"/>
              <a:buChar char="•"/>
            </a:pPr>
            <a:r>
              <a:rPr lang="en-US" sz="1867" b="1">
                <a:solidFill>
                  <a:srgbClr val="020401"/>
                </a:solidFill>
                <a:latin typeface="Montserrat Bold"/>
                <a:ea typeface="Montserrat Bold"/>
                <a:cs typeface="Montserrat Bold"/>
                <a:sym typeface="Montserrat Bold"/>
              </a:rPr>
              <a:t>Safe RL:</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Ensures agents avoid risky or harmful decisions during learning.</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Example: Self-driving cars prioritizing safety over speed in unpredictable conditions.</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Focus: Critical for high-stakes fields like healthcare or transportation.</a:t>
            </a:r>
          </a:p>
          <a:p>
            <a:pPr marL="403130" lvl="1" indent="-201565" algn="just">
              <a:lnSpc>
                <a:spcPts val="2614"/>
              </a:lnSpc>
              <a:buFont typeface="Arial"/>
              <a:buChar char="•"/>
            </a:pPr>
            <a:r>
              <a:rPr lang="en-US" sz="1867" b="1">
                <a:solidFill>
                  <a:srgbClr val="020401"/>
                </a:solidFill>
                <a:latin typeface="Montserrat Bold"/>
                <a:ea typeface="Montserrat Bold"/>
                <a:cs typeface="Montserrat Bold"/>
                <a:sym typeface="Montserrat Bold"/>
              </a:rPr>
              <a:t>Integration with Other AI:</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Combines RL with predictive models or other techniques (e.g., supervised learning).</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Example: Using predictions to guide RL in optimizing trading strategies.</a:t>
            </a:r>
          </a:p>
          <a:p>
            <a:pPr marL="806260" lvl="2" indent="-268753" algn="just">
              <a:lnSpc>
                <a:spcPts val="2614"/>
              </a:lnSpc>
              <a:buFont typeface="Arial"/>
              <a:buChar char="⚬"/>
            </a:pPr>
            <a:r>
              <a:rPr lang="en-US" sz="1867">
                <a:solidFill>
                  <a:srgbClr val="020401"/>
                </a:solidFill>
                <a:latin typeface="Montserrat"/>
                <a:ea typeface="Montserrat"/>
                <a:cs typeface="Montserrat"/>
                <a:sym typeface="Montserrat"/>
              </a:rPr>
              <a:t>Promise: Creates hybrid systems for smarter, more adaptable solutions.</a:t>
            </a:r>
          </a:p>
        </p:txBody>
      </p:sp>
      <p:sp>
        <p:nvSpPr>
          <p:cNvPr id="4" name="Freeform 4"/>
          <p:cNvSpPr/>
          <p:nvPr/>
        </p:nvSpPr>
        <p:spPr>
          <a:xfrm>
            <a:off x="13067902" y="3086100"/>
            <a:ext cx="4025023" cy="4114800"/>
          </a:xfrm>
          <a:custGeom>
            <a:avLst/>
            <a:gdLst/>
            <a:ahLst/>
            <a:cxnLst/>
            <a:rect l="l" t="t" r="r" b="b"/>
            <a:pathLst>
              <a:path w="4025023" h="4114800">
                <a:moveTo>
                  <a:pt x="0" y="0"/>
                </a:moveTo>
                <a:lnTo>
                  <a:pt x="4025022" y="0"/>
                </a:lnTo>
                <a:lnTo>
                  <a:pt x="40250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3" name="TextBox 3"/>
          <p:cNvSpPr txBox="1"/>
          <p:nvPr/>
        </p:nvSpPr>
        <p:spPr>
          <a:xfrm>
            <a:off x="8534481" y="2045555"/>
            <a:ext cx="8715294" cy="7126980"/>
          </a:xfrm>
          <a:prstGeom prst="rect">
            <a:avLst/>
          </a:prstGeom>
        </p:spPr>
        <p:txBody>
          <a:bodyPr lIns="0" tIns="0" rIns="0" bIns="0" rtlCol="0" anchor="t">
            <a:spAutoFit/>
          </a:bodyPr>
          <a:lstStyle/>
          <a:p>
            <a:pPr marL="483884" lvl="1" indent="-241942" algn="just">
              <a:lnSpc>
                <a:spcPts val="3137"/>
              </a:lnSpc>
              <a:buFont typeface="Arial"/>
              <a:buChar char="•"/>
            </a:pPr>
            <a:r>
              <a:rPr lang="en-US" sz="2241">
                <a:solidFill>
                  <a:srgbClr val="FAFAFA"/>
                </a:solidFill>
                <a:latin typeface="Kollektif"/>
                <a:ea typeface="Kollektif"/>
                <a:cs typeface="Kollektif"/>
                <a:sym typeface="Kollektif"/>
              </a:rPr>
              <a:t>What RL Is:</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A trial-and-e</a:t>
            </a:r>
            <a:r>
              <a:rPr lang="en-US" sz="2241" u="none">
                <a:solidFill>
                  <a:srgbClr val="FAFAFA"/>
                </a:solidFill>
                <a:latin typeface="Kollektif"/>
                <a:ea typeface="Kollektif"/>
                <a:cs typeface="Kollektif"/>
                <a:sym typeface="Kollektif"/>
              </a:rPr>
              <a:t>rr</a:t>
            </a:r>
            <a:r>
              <a:rPr lang="en-US" sz="2241">
                <a:solidFill>
                  <a:srgbClr val="FAFAFA"/>
                </a:solidFill>
                <a:latin typeface="Kollektif"/>
                <a:ea typeface="Kollektif"/>
                <a:cs typeface="Kollektif"/>
                <a:sym typeface="Kollektif"/>
              </a:rPr>
              <a:t>or m</a:t>
            </a:r>
            <a:r>
              <a:rPr lang="en-US" sz="2241" u="none">
                <a:solidFill>
                  <a:srgbClr val="FAFAFA"/>
                </a:solidFill>
                <a:latin typeface="Kollektif"/>
                <a:ea typeface="Kollektif"/>
                <a:cs typeface="Kollektif"/>
                <a:sym typeface="Kollektif"/>
              </a:rPr>
              <a:t>et</a:t>
            </a:r>
            <a:r>
              <a:rPr lang="en-US" sz="2241">
                <a:solidFill>
                  <a:srgbClr val="FAFAFA"/>
                </a:solidFill>
                <a:latin typeface="Kollektif"/>
                <a:ea typeface="Kollektif"/>
                <a:cs typeface="Kollektif"/>
                <a:sym typeface="Kollektif"/>
              </a:rPr>
              <a:t>hod</a:t>
            </a:r>
            <a:r>
              <a:rPr lang="en-US" sz="2241" u="none">
                <a:solidFill>
                  <a:srgbClr val="FAFAFA"/>
                </a:solidFill>
                <a:latin typeface="Kollektif"/>
                <a:ea typeface="Kollektif"/>
                <a:cs typeface="Kollektif"/>
                <a:sym typeface="Kollektif"/>
              </a:rPr>
              <a:t> </a:t>
            </a:r>
            <a:r>
              <a:rPr lang="en-US" sz="2241">
                <a:solidFill>
                  <a:srgbClr val="FAFAFA"/>
                </a:solidFill>
                <a:latin typeface="Kollektif"/>
                <a:ea typeface="Kollektif"/>
                <a:cs typeface="Kollektif"/>
                <a:sym typeface="Kollektif"/>
              </a:rPr>
              <a:t>whe</a:t>
            </a:r>
            <a:r>
              <a:rPr lang="en-US" sz="2241" u="none">
                <a:solidFill>
                  <a:srgbClr val="FAFAFA"/>
                </a:solidFill>
                <a:latin typeface="Kollektif"/>
                <a:ea typeface="Kollektif"/>
                <a:cs typeface="Kollektif"/>
                <a:sym typeface="Kollektif"/>
              </a:rPr>
              <a:t>re</a:t>
            </a:r>
            <a:r>
              <a:rPr lang="en-US" sz="2241">
                <a:solidFill>
                  <a:srgbClr val="FAFAFA"/>
                </a:solidFill>
                <a:latin typeface="Kollektif"/>
                <a:ea typeface="Kollektif"/>
                <a:cs typeface="Kollektif"/>
                <a:sym typeface="Kollektif"/>
              </a:rPr>
              <a:t> ag</a:t>
            </a:r>
            <a:r>
              <a:rPr lang="en-US" sz="2241" u="none">
                <a:solidFill>
                  <a:srgbClr val="FAFAFA"/>
                </a:solidFill>
                <a:latin typeface="Kollektif"/>
                <a:ea typeface="Kollektif"/>
                <a:cs typeface="Kollektif"/>
                <a:sym typeface="Kollektif"/>
              </a:rPr>
              <a:t>e</a:t>
            </a:r>
            <a:r>
              <a:rPr lang="en-US" sz="2241">
                <a:solidFill>
                  <a:srgbClr val="FAFAFA"/>
                </a:solidFill>
                <a:latin typeface="Kollektif"/>
                <a:ea typeface="Kollektif"/>
                <a:cs typeface="Kollektif"/>
                <a:sym typeface="Kollektif"/>
              </a:rPr>
              <a:t>nt</a:t>
            </a:r>
            <a:r>
              <a:rPr lang="en-US" sz="2241" u="none">
                <a:solidFill>
                  <a:srgbClr val="FAFAFA"/>
                </a:solidFill>
                <a:latin typeface="Kollektif"/>
                <a:ea typeface="Kollektif"/>
                <a:cs typeface="Kollektif"/>
                <a:sym typeface="Kollektif"/>
              </a:rPr>
              <a:t>s </a:t>
            </a:r>
            <a:r>
              <a:rPr lang="en-US" sz="2241">
                <a:solidFill>
                  <a:srgbClr val="FAFAFA"/>
                </a:solidFill>
                <a:latin typeface="Kollektif"/>
                <a:ea typeface="Kollektif"/>
                <a:cs typeface="Kollektif"/>
                <a:sym typeface="Kollektif"/>
              </a:rPr>
              <a:t>lear</a:t>
            </a:r>
            <a:r>
              <a:rPr lang="en-US" sz="2241" u="none">
                <a:solidFill>
                  <a:srgbClr val="FAFAFA"/>
                </a:solidFill>
                <a:latin typeface="Kollektif"/>
                <a:ea typeface="Kollektif"/>
                <a:cs typeface="Kollektif"/>
                <a:sym typeface="Kollektif"/>
              </a:rPr>
              <a:t>n </a:t>
            </a:r>
            <a:r>
              <a:rPr lang="en-US" sz="2241">
                <a:solidFill>
                  <a:srgbClr val="FAFAFA"/>
                </a:solidFill>
                <a:latin typeface="Kollektif"/>
                <a:ea typeface="Kollektif"/>
                <a:cs typeface="Kollektif"/>
                <a:sym typeface="Kollektif"/>
              </a:rPr>
              <a:t>to maximize rewards through interaction.</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Excels in dynamic, decision-making tasks—no rulebook needed.</a:t>
            </a:r>
          </a:p>
          <a:p>
            <a:pPr marL="483884" lvl="1" indent="-241942" algn="just">
              <a:lnSpc>
                <a:spcPts val="3137"/>
              </a:lnSpc>
              <a:buFont typeface="Arial"/>
              <a:buChar char="•"/>
            </a:pPr>
            <a:r>
              <a:rPr lang="en-US" sz="2241">
                <a:solidFill>
                  <a:srgbClr val="FAFAFA"/>
                </a:solidFill>
                <a:latin typeface="Kollektif"/>
                <a:ea typeface="Kollektif"/>
                <a:cs typeface="Kollektif"/>
                <a:sym typeface="Kollektif"/>
              </a:rPr>
              <a:t>Key Highlights:</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Dominates games (e.g., NVIDIA ACE | MIR5’s AI boss), robotics, and finance.</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Faces challenges like sample efficiency and reward design—active research areas.</a:t>
            </a:r>
          </a:p>
          <a:p>
            <a:pPr marL="483884" lvl="1" indent="-241942" algn="just">
              <a:lnSpc>
                <a:spcPts val="3137"/>
              </a:lnSpc>
              <a:buFont typeface="Arial"/>
              <a:buChar char="•"/>
            </a:pPr>
            <a:r>
              <a:rPr lang="en-US" sz="2241">
                <a:solidFill>
                  <a:srgbClr val="FAFAFA"/>
                </a:solidFill>
                <a:latin typeface="Kollektif"/>
                <a:ea typeface="Kollektif"/>
                <a:cs typeface="Kollektif"/>
                <a:sym typeface="Kollektif"/>
              </a:rPr>
              <a:t>Why It Matters:</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Complements predictive analysis by turning forecasts into optimized actions.</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Example: Using market predictions to guide trading decisions.</a:t>
            </a:r>
          </a:p>
          <a:p>
            <a:pPr marL="483884" lvl="1" indent="-241942" algn="just">
              <a:lnSpc>
                <a:spcPts val="3137"/>
              </a:lnSpc>
              <a:buFont typeface="Arial"/>
              <a:buChar char="•"/>
            </a:pPr>
            <a:r>
              <a:rPr lang="en-US" sz="2241">
                <a:solidFill>
                  <a:srgbClr val="FAFAFA"/>
                </a:solidFill>
                <a:latin typeface="Kollektif"/>
                <a:ea typeface="Kollektif"/>
                <a:cs typeface="Kollektif"/>
                <a:sym typeface="Kollektif"/>
              </a:rPr>
              <a:t>Looking</a:t>
            </a:r>
            <a:r>
              <a:rPr lang="en-US" sz="2241" u="none">
                <a:solidFill>
                  <a:srgbClr val="FAFAFA"/>
                </a:solidFill>
                <a:latin typeface="Kollektif"/>
                <a:ea typeface="Kollektif"/>
                <a:cs typeface="Kollektif"/>
                <a:sym typeface="Kollektif"/>
              </a:rPr>
              <a:t> </a:t>
            </a:r>
            <a:r>
              <a:rPr lang="en-US" sz="2241">
                <a:solidFill>
                  <a:srgbClr val="FAFAFA"/>
                </a:solidFill>
                <a:latin typeface="Kollektif"/>
                <a:ea typeface="Kollektif"/>
                <a:cs typeface="Kollektif"/>
                <a:sym typeface="Kollektif"/>
              </a:rPr>
              <a:t>Ah</a:t>
            </a:r>
            <a:r>
              <a:rPr lang="en-US" sz="2241" u="none">
                <a:solidFill>
                  <a:srgbClr val="FAFAFA"/>
                </a:solidFill>
                <a:latin typeface="Kollektif"/>
                <a:ea typeface="Kollektif"/>
                <a:cs typeface="Kollektif"/>
                <a:sym typeface="Kollektif"/>
              </a:rPr>
              <a:t>e</a:t>
            </a:r>
            <a:r>
              <a:rPr lang="en-US" sz="2241">
                <a:solidFill>
                  <a:srgbClr val="FAFAFA"/>
                </a:solidFill>
                <a:latin typeface="Kollektif"/>
                <a:ea typeface="Kollektif"/>
                <a:cs typeface="Kollektif"/>
                <a:sym typeface="Kollektif"/>
              </a:rPr>
              <a:t>ad:</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RL’</a:t>
            </a:r>
            <a:r>
              <a:rPr lang="en-US" sz="2241" u="none">
                <a:solidFill>
                  <a:srgbClr val="FAFAFA"/>
                </a:solidFill>
                <a:latin typeface="Kollektif"/>
                <a:ea typeface="Kollektif"/>
                <a:cs typeface="Kollektif"/>
                <a:sym typeface="Kollektif"/>
              </a:rPr>
              <a:t>s </a:t>
            </a:r>
            <a:r>
              <a:rPr lang="en-US" sz="2241">
                <a:solidFill>
                  <a:srgbClr val="FAFAFA"/>
                </a:solidFill>
                <a:latin typeface="Kollektif"/>
                <a:ea typeface="Kollektif"/>
                <a:cs typeface="Kollektif"/>
                <a:sym typeface="Kollektif"/>
              </a:rPr>
              <a:t>futur</a:t>
            </a:r>
            <a:r>
              <a:rPr lang="en-US" sz="2241" u="none">
                <a:solidFill>
                  <a:srgbClr val="FAFAFA"/>
                </a:solidFill>
                <a:latin typeface="Kollektif"/>
                <a:ea typeface="Kollektif"/>
                <a:cs typeface="Kollektif"/>
                <a:sym typeface="Kollektif"/>
              </a:rPr>
              <a:t>e</a:t>
            </a:r>
            <a:r>
              <a:rPr lang="en-US" sz="2241">
                <a:solidFill>
                  <a:srgbClr val="FAFAFA"/>
                </a:solidFill>
                <a:latin typeface="Kollektif"/>
                <a:ea typeface="Kollektif"/>
                <a:cs typeface="Kollektif"/>
                <a:sym typeface="Kollektif"/>
              </a:rPr>
              <a:t> </a:t>
            </a:r>
            <a:r>
              <a:rPr lang="en-US" sz="2241" u="none">
                <a:solidFill>
                  <a:srgbClr val="FAFAFA"/>
                </a:solidFill>
                <a:latin typeface="Kollektif"/>
                <a:ea typeface="Kollektif"/>
                <a:cs typeface="Kollektif"/>
                <a:sym typeface="Kollektif"/>
              </a:rPr>
              <a:t>is</a:t>
            </a:r>
            <a:r>
              <a:rPr lang="en-US" sz="2241">
                <a:solidFill>
                  <a:srgbClr val="FAFAFA"/>
                </a:solidFill>
                <a:latin typeface="Kollektif"/>
                <a:ea typeface="Kollektif"/>
                <a:cs typeface="Kollektif"/>
                <a:sym typeface="Kollektif"/>
              </a:rPr>
              <a:t> bright with innovat</a:t>
            </a:r>
            <a:r>
              <a:rPr lang="en-US" sz="2241" u="none">
                <a:solidFill>
                  <a:srgbClr val="FAFAFA"/>
                </a:solidFill>
                <a:latin typeface="Kollektif"/>
                <a:ea typeface="Kollektif"/>
                <a:cs typeface="Kollektif"/>
                <a:sym typeface="Kollektif"/>
              </a:rPr>
              <a:t>ion</a:t>
            </a:r>
            <a:r>
              <a:rPr lang="en-US" sz="2241">
                <a:solidFill>
                  <a:srgbClr val="FAFAFA"/>
                </a:solidFill>
                <a:latin typeface="Kollektif"/>
                <a:ea typeface="Kollektif"/>
                <a:cs typeface="Kollektif"/>
                <a:sym typeface="Kollektif"/>
              </a:rPr>
              <a:t>s</a:t>
            </a:r>
            <a:r>
              <a:rPr lang="en-US" sz="2241" u="none">
                <a:solidFill>
                  <a:srgbClr val="FAFAFA"/>
                </a:solidFill>
                <a:latin typeface="Kollektif"/>
                <a:ea typeface="Kollektif"/>
                <a:cs typeface="Kollektif"/>
                <a:sym typeface="Kollektif"/>
              </a:rPr>
              <a:t> </a:t>
            </a:r>
            <a:r>
              <a:rPr lang="en-US" sz="2241">
                <a:solidFill>
                  <a:srgbClr val="FAFAFA"/>
                </a:solidFill>
                <a:latin typeface="Kollektif"/>
                <a:ea typeface="Kollektif"/>
                <a:cs typeface="Kollektif"/>
                <a:sym typeface="Kollektif"/>
              </a:rPr>
              <a:t>like sa</a:t>
            </a:r>
            <a:r>
              <a:rPr lang="en-US" sz="2241" u="none">
                <a:solidFill>
                  <a:srgbClr val="FAFAFA"/>
                </a:solidFill>
                <a:latin typeface="Kollektif"/>
                <a:ea typeface="Kollektif"/>
                <a:cs typeface="Kollektif"/>
                <a:sym typeface="Kollektif"/>
              </a:rPr>
              <a:t>f</a:t>
            </a:r>
            <a:r>
              <a:rPr lang="en-US" sz="2241">
                <a:solidFill>
                  <a:srgbClr val="FAFAFA"/>
                </a:solidFill>
                <a:latin typeface="Kollektif"/>
                <a:ea typeface="Kollektif"/>
                <a:cs typeface="Kollektif"/>
                <a:sym typeface="Kollektif"/>
              </a:rPr>
              <a:t>e</a:t>
            </a:r>
            <a:r>
              <a:rPr lang="en-US" sz="2241" u="none">
                <a:solidFill>
                  <a:srgbClr val="FAFAFA"/>
                </a:solidFill>
                <a:latin typeface="Kollektif"/>
                <a:ea typeface="Kollektif"/>
                <a:cs typeface="Kollektif"/>
                <a:sym typeface="Kollektif"/>
              </a:rPr>
              <a:t> an</a:t>
            </a:r>
            <a:r>
              <a:rPr lang="en-US" sz="2241">
                <a:solidFill>
                  <a:srgbClr val="FAFAFA"/>
                </a:solidFill>
                <a:latin typeface="Kollektif"/>
                <a:ea typeface="Kollektif"/>
                <a:cs typeface="Kollektif"/>
                <a:sym typeface="Kollektif"/>
              </a:rPr>
              <a:t>d</a:t>
            </a:r>
            <a:r>
              <a:rPr lang="en-US" sz="2241" u="none">
                <a:solidFill>
                  <a:srgbClr val="FAFAFA"/>
                </a:solidFill>
                <a:latin typeface="Kollektif"/>
                <a:ea typeface="Kollektif"/>
                <a:cs typeface="Kollektif"/>
                <a:sym typeface="Kollektif"/>
              </a:rPr>
              <a:t> </a:t>
            </a:r>
            <a:r>
              <a:rPr lang="en-US" sz="2241">
                <a:solidFill>
                  <a:srgbClr val="FAFAFA"/>
                </a:solidFill>
                <a:latin typeface="Kollektif"/>
                <a:ea typeface="Kollektif"/>
                <a:cs typeface="Kollektif"/>
                <a:sym typeface="Kollektif"/>
              </a:rPr>
              <a:t>mul</a:t>
            </a:r>
            <a:r>
              <a:rPr lang="en-US" sz="2241" u="none">
                <a:solidFill>
                  <a:srgbClr val="FAFAFA"/>
                </a:solidFill>
                <a:latin typeface="Kollektif"/>
                <a:ea typeface="Kollektif"/>
                <a:cs typeface="Kollektif"/>
                <a:sym typeface="Kollektif"/>
              </a:rPr>
              <a:t>ti</a:t>
            </a:r>
            <a:r>
              <a:rPr lang="en-US" sz="2241">
                <a:solidFill>
                  <a:srgbClr val="FAFAFA"/>
                </a:solidFill>
                <a:latin typeface="Kollektif"/>
                <a:ea typeface="Kollektif"/>
                <a:cs typeface="Kollektif"/>
                <a:sym typeface="Kollektif"/>
              </a:rPr>
              <a:t>-age</a:t>
            </a:r>
            <a:r>
              <a:rPr lang="en-US" sz="2241" u="none">
                <a:solidFill>
                  <a:srgbClr val="FAFAFA"/>
                </a:solidFill>
                <a:latin typeface="Kollektif"/>
                <a:ea typeface="Kollektif"/>
                <a:cs typeface="Kollektif"/>
                <a:sym typeface="Kollektif"/>
              </a:rPr>
              <a:t>nt </a:t>
            </a:r>
            <a:r>
              <a:rPr lang="en-US" sz="2241">
                <a:solidFill>
                  <a:srgbClr val="FAFAFA"/>
                </a:solidFill>
                <a:latin typeface="Kollektif"/>
                <a:ea typeface="Kollektif"/>
                <a:cs typeface="Kollektif"/>
                <a:sym typeface="Kollektif"/>
              </a:rPr>
              <a:t>sy</a:t>
            </a:r>
            <a:r>
              <a:rPr lang="en-US" sz="2241" u="none">
                <a:solidFill>
                  <a:srgbClr val="FAFAFA"/>
                </a:solidFill>
                <a:latin typeface="Kollektif"/>
                <a:ea typeface="Kollektif"/>
                <a:cs typeface="Kollektif"/>
                <a:sym typeface="Kollektif"/>
              </a:rPr>
              <a:t>ste</a:t>
            </a:r>
            <a:r>
              <a:rPr lang="en-US" sz="2241">
                <a:solidFill>
                  <a:srgbClr val="FAFAFA"/>
                </a:solidFill>
                <a:latin typeface="Kollektif"/>
                <a:ea typeface="Kollektif"/>
                <a:cs typeface="Kollektif"/>
                <a:sym typeface="Kollektif"/>
              </a:rPr>
              <a:t>ms.</a:t>
            </a:r>
          </a:p>
          <a:p>
            <a:pPr marL="967768" lvl="2" indent="-322589" algn="just">
              <a:lnSpc>
                <a:spcPts val="3137"/>
              </a:lnSpc>
              <a:buFont typeface="Arial"/>
              <a:buChar char="⚬"/>
            </a:pPr>
            <a:r>
              <a:rPr lang="en-US" sz="2241">
                <a:solidFill>
                  <a:srgbClr val="FAFAFA"/>
                </a:solidFill>
                <a:latin typeface="Kollektif"/>
                <a:ea typeface="Kollektif"/>
                <a:cs typeface="Kollektif"/>
                <a:sym typeface="Kollektif"/>
              </a:rPr>
              <a:t>Invitati</a:t>
            </a:r>
            <a:r>
              <a:rPr lang="en-US" sz="2241" u="none">
                <a:solidFill>
                  <a:srgbClr val="FAFAFA"/>
                </a:solidFill>
                <a:latin typeface="Kollektif"/>
                <a:ea typeface="Kollektif"/>
                <a:cs typeface="Kollektif"/>
                <a:sym typeface="Kollektif"/>
              </a:rPr>
              <a:t>on</a:t>
            </a:r>
            <a:r>
              <a:rPr lang="en-US" sz="2241">
                <a:solidFill>
                  <a:srgbClr val="FAFAFA"/>
                </a:solidFill>
                <a:latin typeface="Kollektif"/>
                <a:ea typeface="Kollektif"/>
                <a:cs typeface="Kollektif"/>
                <a:sym typeface="Kollektif"/>
              </a:rPr>
              <a:t>: “Expl</a:t>
            </a:r>
            <a:r>
              <a:rPr lang="en-US" sz="2241" u="none">
                <a:solidFill>
                  <a:srgbClr val="FAFAFA"/>
                </a:solidFill>
                <a:latin typeface="Kollektif"/>
                <a:ea typeface="Kollektif"/>
                <a:cs typeface="Kollektif"/>
                <a:sym typeface="Kollektif"/>
              </a:rPr>
              <a:t>o</a:t>
            </a:r>
            <a:r>
              <a:rPr lang="en-US" sz="2241">
                <a:solidFill>
                  <a:srgbClr val="FAFAFA"/>
                </a:solidFill>
                <a:latin typeface="Kollektif"/>
                <a:ea typeface="Kollektif"/>
                <a:cs typeface="Kollektif"/>
                <a:sym typeface="Kollektif"/>
              </a:rPr>
              <a:t>re RL—</a:t>
            </a:r>
            <a:r>
              <a:rPr lang="en-US" sz="2241" u="none">
                <a:solidFill>
                  <a:srgbClr val="FAFAFA"/>
                </a:solidFill>
                <a:latin typeface="Kollektif"/>
                <a:ea typeface="Kollektif"/>
                <a:cs typeface="Kollektif"/>
                <a:sym typeface="Kollektif"/>
              </a:rPr>
              <a:t>i</a:t>
            </a:r>
            <a:r>
              <a:rPr lang="en-US" sz="2241">
                <a:solidFill>
                  <a:srgbClr val="FAFAFA"/>
                </a:solidFill>
                <a:latin typeface="Kollektif"/>
                <a:ea typeface="Kollektif"/>
                <a:cs typeface="Kollektif"/>
                <a:sym typeface="Kollektif"/>
              </a:rPr>
              <a:t>t’s</a:t>
            </a:r>
            <a:r>
              <a:rPr lang="en-US" sz="2241" u="none">
                <a:solidFill>
                  <a:srgbClr val="FAFAFA"/>
                </a:solidFill>
                <a:latin typeface="Kollektif"/>
                <a:ea typeface="Kollektif"/>
                <a:cs typeface="Kollektif"/>
                <a:sym typeface="Kollektif"/>
              </a:rPr>
              <a:t> </a:t>
            </a:r>
            <a:r>
              <a:rPr lang="en-US" sz="2241">
                <a:solidFill>
                  <a:srgbClr val="FAFAFA"/>
                </a:solidFill>
                <a:latin typeface="Kollektif"/>
                <a:ea typeface="Kollektif"/>
                <a:cs typeface="Kollektif"/>
                <a:sym typeface="Kollektif"/>
              </a:rPr>
              <a:t>shapin</a:t>
            </a:r>
            <a:r>
              <a:rPr lang="en-US" sz="2241" u="none">
                <a:solidFill>
                  <a:srgbClr val="FAFAFA"/>
                </a:solidFill>
                <a:latin typeface="Kollektif"/>
                <a:ea typeface="Kollektif"/>
                <a:cs typeface="Kollektif"/>
                <a:sym typeface="Kollektif"/>
              </a:rPr>
              <a:t>g</a:t>
            </a:r>
            <a:r>
              <a:rPr lang="en-US" sz="2241">
                <a:solidFill>
                  <a:srgbClr val="FAFAFA"/>
                </a:solidFill>
                <a:latin typeface="Kollektif"/>
                <a:ea typeface="Kollektif"/>
                <a:cs typeface="Kollektif"/>
                <a:sym typeface="Kollektif"/>
              </a:rPr>
              <a:t> tomor</a:t>
            </a:r>
            <a:r>
              <a:rPr lang="en-US" sz="2241" u="none">
                <a:solidFill>
                  <a:srgbClr val="FAFAFA"/>
                </a:solidFill>
                <a:latin typeface="Kollektif"/>
                <a:ea typeface="Kollektif"/>
                <a:cs typeface="Kollektif"/>
                <a:sym typeface="Kollektif"/>
              </a:rPr>
              <a:t>row</a:t>
            </a:r>
            <a:r>
              <a:rPr lang="en-US" sz="2241">
                <a:solidFill>
                  <a:srgbClr val="FAFAFA"/>
                </a:solidFill>
                <a:latin typeface="Kollektif"/>
                <a:ea typeface="Kollektif"/>
                <a:cs typeface="Kollektif"/>
                <a:sym typeface="Kollektif"/>
              </a:rPr>
              <a:t>’s AI!”</a:t>
            </a:r>
          </a:p>
        </p:txBody>
      </p:sp>
      <p:sp>
        <p:nvSpPr>
          <p:cNvPr id="4" name="TextBox 4"/>
          <p:cNvSpPr txBox="1"/>
          <p:nvPr/>
        </p:nvSpPr>
        <p:spPr>
          <a:xfrm>
            <a:off x="1028700" y="1189673"/>
            <a:ext cx="14266344" cy="1176019"/>
          </a:xfrm>
          <a:prstGeom prst="rect">
            <a:avLst/>
          </a:prstGeom>
        </p:spPr>
        <p:txBody>
          <a:bodyPr lIns="0" tIns="0" rIns="0" bIns="0" rtlCol="0" anchor="t">
            <a:spAutoFit/>
          </a:bodyPr>
          <a:lstStyle/>
          <a:p>
            <a:pPr algn="l">
              <a:lnSpc>
                <a:spcPts val="8799"/>
              </a:lnSpc>
            </a:pPr>
            <a:r>
              <a:rPr lang="en-US" sz="8799">
                <a:solidFill>
                  <a:srgbClr val="FCFCFC"/>
                </a:solidFill>
                <a:latin typeface="Kollektif"/>
                <a:ea typeface="Kollektif"/>
                <a:cs typeface="Kollektif"/>
                <a:sym typeface="Kollektif"/>
              </a:rPr>
              <a:t>CONCLUSION</a:t>
            </a:r>
          </a:p>
        </p:txBody>
      </p:sp>
      <p:sp>
        <p:nvSpPr>
          <p:cNvPr id="5" name="Freeform 5"/>
          <p:cNvSpPr/>
          <p:nvPr/>
        </p:nvSpPr>
        <p:spPr>
          <a:xfrm>
            <a:off x="1959291" y="3698406"/>
            <a:ext cx="3852949" cy="4114800"/>
          </a:xfrm>
          <a:custGeom>
            <a:avLst/>
            <a:gdLst/>
            <a:ahLst/>
            <a:cxnLst/>
            <a:rect l="l" t="t" r="r" b="b"/>
            <a:pathLst>
              <a:path w="3852949" h="4114800">
                <a:moveTo>
                  <a:pt x="0" y="0"/>
                </a:moveTo>
                <a:lnTo>
                  <a:pt x="3852949" y="0"/>
                </a:lnTo>
                <a:lnTo>
                  <a:pt x="38529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1800263" y="-596515"/>
            <a:ext cx="20574000" cy="12131807"/>
            <a:chOff x="0" y="0"/>
            <a:chExt cx="27432000" cy="16175743"/>
          </a:xfrm>
        </p:grpSpPr>
        <p:sp>
          <p:nvSpPr>
            <p:cNvPr id="3" name="Freeform 3"/>
            <p:cNvSpPr/>
            <p:nvPr/>
          </p:nvSpPr>
          <p:spPr>
            <a:xfrm rot="5400000">
              <a:off x="0" y="2459743"/>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AutoShape 4"/>
            <p:cNvSpPr/>
            <p:nvPr/>
          </p:nvSpPr>
          <p:spPr>
            <a:xfrm rot="5400000">
              <a:off x="5628128" y="-5628128"/>
              <a:ext cx="2459743" cy="13716000"/>
            </a:xfrm>
            <a:prstGeom prst="rect">
              <a:avLst/>
            </a:prstGeom>
            <a:solidFill>
              <a:srgbClr val="3DE890"/>
            </a:solidFill>
          </p:spPr>
          <p:txBody>
            <a:bodyPr/>
            <a:lstStyle/>
            <a:p>
              <a:endParaRPr lang="en-CA"/>
            </a:p>
          </p:txBody>
        </p:sp>
        <p:sp>
          <p:nvSpPr>
            <p:cNvPr id="5" name="Freeform 5"/>
            <p:cNvSpPr/>
            <p:nvPr/>
          </p:nvSpPr>
          <p:spPr>
            <a:xfrm rot="5400000">
              <a:off x="13716000" y="2459743"/>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6" name="AutoShape 6"/>
            <p:cNvSpPr/>
            <p:nvPr/>
          </p:nvSpPr>
          <p:spPr>
            <a:xfrm rot="5400000">
              <a:off x="19344128" y="-5628128"/>
              <a:ext cx="2459743" cy="13716000"/>
            </a:xfrm>
            <a:prstGeom prst="rect">
              <a:avLst/>
            </a:prstGeom>
            <a:solidFill>
              <a:srgbClr val="3DE890"/>
            </a:solidFill>
          </p:spPr>
          <p:txBody>
            <a:bodyPr/>
            <a:lstStyle/>
            <a:p>
              <a:endParaRPr lang="en-CA"/>
            </a:p>
          </p:txBody>
        </p:sp>
      </p:grpSp>
      <p:sp>
        <p:nvSpPr>
          <p:cNvPr id="7" name="Freeform 7"/>
          <p:cNvSpPr/>
          <p:nvPr/>
        </p:nvSpPr>
        <p:spPr>
          <a:xfrm rot="-5806879">
            <a:off x="3419019" y="-4696281"/>
            <a:ext cx="11449962" cy="11449962"/>
          </a:xfrm>
          <a:custGeom>
            <a:avLst/>
            <a:gdLst/>
            <a:ahLst/>
            <a:cxnLst/>
            <a:rect l="l" t="t" r="r" b="b"/>
            <a:pathLst>
              <a:path w="11449962" h="11449962">
                <a:moveTo>
                  <a:pt x="0" y="0"/>
                </a:moveTo>
                <a:lnTo>
                  <a:pt x="11449962" y="0"/>
                </a:lnTo>
                <a:lnTo>
                  <a:pt x="11449962" y="11449962"/>
                </a:lnTo>
                <a:lnTo>
                  <a:pt x="0" y="11449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rot="-671785">
            <a:off x="4427967" y="-3687333"/>
            <a:ext cx="9432066" cy="9432066"/>
          </a:xfrm>
          <a:custGeom>
            <a:avLst/>
            <a:gdLst/>
            <a:ahLst/>
            <a:cxnLst/>
            <a:rect l="l" t="t" r="r" b="b"/>
            <a:pathLst>
              <a:path w="9432066" h="9432066">
                <a:moveTo>
                  <a:pt x="0" y="0"/>
                </a:moveTo>
                <a:lnTo>
                  <a:pt x="9432066" y="0"/>
                </a:lnTo>
                <a:lnTo>
                  <a:pt x="9432066" y="9432066"/>
                </a:lnTo>
                <a:lnTo>
                  <a:pt x="0" y="943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TextBox 9"/>
          <p:cNvSpPr txBox="1"/>
          <p:nvPr/>
        </p:nvSpPr>
        <p:spPr>
          <a:xfrm>
            <a:off x="4976588" y="2036897"/>
            <a:ext cx="8334823" cy="1175012"/>
          </a:xfrm>
          <a:prstGeom prst="rect">
            <a:avLst/>
          </a:prstGeom>
        </p:spPr>
        <p:txBody>
          <a:bodyPr lIns="0" tIns="0" rIns="0" bIns="0" rtlCol="0" anchor="t">
            <a:spAutoFit/>
          </a:bodyPr>
          <a:lstStyle/>
          <a:p>
            <a:pPr algn="ctr">
              <a:lnSpc>
                <a:spcPts val="8800"/>
              </a:lnSpc>
            </a:pPr>
            <a:r>
              <a:rPr lang="en-US" sz="8800">
                <a:solidFill>
                  <a:srgbClr val="FAFAFA"/>
                </a:solidFill>
                <a:latin typeface="Kollektif"/>
                <a:ea typeface="Kollektif"/>
                <a:cs typeface="Kollektif"/>
                <a:sym typeface="Kollektif"/>
              </a:rPr>
              <a:t>Thank you!</a:t>
            </a:r>
          </a:p>
        </p:txBody>
      </p:sp>
      <p:sp>
        <p:nvSpPr>
          <p:cNvPr id="10" name="TextBox 10"/>
          <p:cNvSpPr txBox="1"/>
          <p:nvPr/>
        </p:nvSpPr>
        <p:spPr>
          <a:xfrm>
            <a:off x="5406451" y="8332078"/>
            <a:ext cx="7475097" cy="433419"/>
          </a:xfrm>
          <a:prstGeom prst="rect">
            <a:avLst/>
          </a:prstGeom>
        </p:spPr>
        <p:txBody>
          <a:bodyPr lIns="0" tIns="0" rIns="0" bIns="0" rtlCol="0" anchor="t">
            <a:spAutoFit/>
          </a:bodyPr>
          <a:lstStyle/>
          <a:p>
            <a:pPr algn="ctr">
              <a:lnSpc>
                <a:spcPts val="3360"/>
              </a:lnSpc>
            </a:pPr>
            <a:r>
              <a:rPr lang="en-US" sz="2800">
                <a:solidFill>
                  <a:srgbClr val="000000"/>
                </a:solidFill>
                <a:latin typeface="Kollektif"/>
                <a:ea typeface="Kollektif"/>
                <a:cs typeface="Kollektif"/>
                <a:sym typeface="Kollektif"/>
              </a:rPr>
              <a:t>Hope you learn something from this.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TextBox 2"/>
          <p:cNvSpPr txBox="1"/>
          <p:nvPr/>
        </p:nvSpPr>
        <p:spPr>
          <a:xfrm>
            <a:off x="1679112" y="681982"/>
            <a:ext cx="11243952" cy="3382795"/>
          </a:xfrm>
          <a:prstGeom prst="rect">
            <a:avLst/>
          </a:prstGeom>
        </p:spPr>
        <p:txBody>
          <a:bodyPr lIns="0" tIns="0" rIns="0" bIns="0" rtlCol="0" anchor="t">
            <a:spAutoFit/>
          </a:bodyPr>
          <a:lstStyle/>
          <a:p>
            <a:pPr algn="l">
              <a:lnSpc>
                <a:spcPts val="8800"/>
              </a:lnSpc>
            </a:pPr>
            <a:r>
              <a:rPr lang="en-US" sz="8800" dirty="0">
                <a:solidFill>
                  <a:srgbClr val="FAFAFA"/>
                </a:solidFill>
                <a:latin typeface="Kollektif"/>
                <a:ea typeface="Kollektif"/>
                <a:cs typeface="Kollektif"/>
                <a:sym typeface="Kollektif"/>
              </a:rPr>
              <a:t>What is Reinforcement Learning?</a:t>
            </a:r>
          </a:p>
          <a:p>
            <a:pPr algn="l">
              <a:lnSpc>
                <a:spcPts val="8800"/>
              </a:lnSpc>
            </a:pPr>
            <a:endParaRPr lang="en-US" sz="8800" dirty="0">
              <a:solidFill>
                <a:srgbClr val="FAFAFA"/>
              </a:solidFill>
              <a:latin typeface="Kollektif"/>
              <a:ea typeface="Kollektif"/>
              <a:cs typeface="Kollektif"/>
              <a:sym typeface="Kollektif"/>
            </a:endParaRPr>
          </a:p>
        </p:txBody>
      </p:sp>
      <p:sp>
        <p:nvSpPr>
          <p:cNvPr id="3" name="TextBox 3"/>
          <p:cNvSpPr txBox="1"/>
          <p:nvPr/>
        </p:nvSpPr>
        <p:spPr>
          <a:xfrm>
            <a:off x="1679112" y="3091180"/>
            <a:ext cx="10349083" cy="6297621"/>
          </a:xfrm>
          <a:prstGeom prst="rect">
            <a:avLst/>
          </a:prstGeom>
        </p:spPr>
        <p:txBody>
          <a:bodyPr lIns="0" tIns="0" rIns="0" bIns="0" rtlCol="0" anchor="t">
            <a:spAutoFit/>
          </a:bodyPr>
          <a:lstStyle/>
          <a:p>
            <a:pPr algn="just">
              <a:lnSpc>
                <a:spcPts val="4480"/>
              </a:lnSpc>
            </a:pPr>
            <a:r>
              <a:rPr lang="en-US" sz="3200" dirty="0">
                <a:solidFill>
                  <a:srgbClr val="FFFFFF"/>
                </a:solidFill>
                <a:latin typeface="Kollektif"/>
                <a:ea typeface="Kollektif"/>
                <a:cs typeface="Kollektif"/>
                <a:sym typeface="Kollektif"/>
              </a:rPr>
              <a:t>RL is defined as a machine learning paradigm where an </a:t>
            </a:r>
            <a:r>
              <a:rPr lang="en-US" sz="3200" b="1" dirty="0">
                <a:solidFill>
                  <a:schemeClr val="accent2"/>
                </a:solidFill>
                <a:latin typeface="Kollektif"/>
                <a:ea typeface="Kollektif"/>
                <a:cs typeface="Kollektif"/>
                <a:sym typeface="Kollektif"/>
              </a:rPr>
              <a:t>agent learns to make decisions by interacting with an environment</a:t>
            </a:r>
            <a:r>
              <a:rPr lang="en-US" sz="3200" b="1" dirty="0">
                <a:solidFill>
                  <a:srgbClr val="FFFFFF"/>
                </a:solidFill>
                <a:latin typeface="Kollektif"/>
                <a:ea typeface="Kollektif"/>
                <a:cs typeface="Kollektif"/>
                <a:sym typeface="Kollektif"/>
              </a:rPr>
              <a:t>, </a:t>
            </a:r>
            <a:r>
              <a:rPr lang="en-US" sz="3200" dirty="0">
                <a:solidFill>
                  <a:srgbClr val="FFFFFF"/>
                </a:solidFill>
                <a:latin typeface="Kollektif"/>
                <a:ea typeface="Kollektif"/>
                <a:cs typeface="Kollektif"/>
                <a:sym typeface="Kollektif"/>
              </a:rPr>
              <a:t>aiming to maximize cumulative rewards. This differs from supervised learning, which relies on labeled input-output pairs, and unsupervised learning, which seeks to identify patterns without explicit guidance. The agent's learning process involves trial and error, receiving feedback in the form of rewards or penalties, making it particularly suited for dynamic, decision-making scenarios.</a:t>
            </a:r>
          </a:p>
          <a:p>
            <a:pPr algn="just">
              <a:lnSpc>
                <a:spcPts val="4480"/>
              </a:lnSpc>
            </a:pPr>
            <a:endParaRPr lang="en-US" sz="3200" dirty="0">
              <a:solidFill>
                <a:srgbClr val="FFFFFF"/>
              </a:solidFill>
              <a:latin typeface="Kollektif"/>
              <a:ea typeface="Kollektif"/>
              <a:cs typeface="Kollektif"/>
              <a:sym typeface="Kollektif"/>
            </a:endParaRPr>
          </a:p>
        </p:txBody>
      </p:sp>
      <p:sp>
        <p:nvSpPr>
          <p:cNvPr id="4" name="Freeform 4"/>
          <p:cNvSpPr/>
          <p:nvPr/>
        </p:nvSpPr>
        <p:spPr>
          <a:xfrm>
            <a:off x="12538901" y="1700496"/>
            <a:ext cx="3263106" cy="7871528"/>
          </a:xfrm>
          <a:custGeom>
            <a:avLst/>
            <a:gdLst/>
            <a:ahLst/>
            <a:cxnLst/>
            <a:rect l="l" t="t" r="r" b="b"/>
            <a:pathLst>
              <a:path w="3263106" h="7871528">
                <a:moveTo>
                  <a:pt x="0" y="0"/>
                </a:moveTo>
                <a:lnTo>
                  <a:pt x="3263106" y="0"/>
                </a:lnTo>
                <a:lnTo>
                  <a:pt x="3263106" y="7871528"/>
                </a:lnTo>
                <a:lnTo>
                  <a:pt x="0" y="7871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9962"/>
        </a:solidFill>
        <a:effectLst/>
      </p:bgPr>
    </p:bg>
    <p:spTree>
      <p:nvGrpSpPr>
        <p:cNvPr id="1" name=""/>
        <p:cNvGrpSpPr/>
        <p:nvPr/>
      </p:nvGrpSpPr>
      <p:grpSpPr>
        <a:xfrm>
          <a:off x="0" y="0"/>
          <a:ext cx="0" cy="0"/>
          <a:chOff x="0" y="0"/>
          <a:chExt cx="0" cy="0"/>
        </a:xfrm>
      </p:grpSpPr>
      <p:sp>
        <p:nvSpPr>
          <p:cNvPr id="2" name="TextBox 2"/>
          <p:cNvSpPr txBox="1"/>
          <p:nvPr/>
        </p:nvSpPr>
        <p:spPr>
          <a:xfrm>
            <a:off x="6319033" y="425421"/>
            <a:ext cx="10486483" cy="9388533"/>
          </a:xfrm>
          <a:prstGeom prst="rect">
            <a:avLst/>
          </a:prstGeom>
        </p:spPr>
        <p:txBody>
          <a:bodyPr lIns="0" tIns="0" rIns="0" bIns="0" rtlCol="0" anchor="t">
            <a:spAutoFit/>
          </a:bodyPr>
          <a:lstStyle/>
          <a:p>
            <a:pPr marL="528781" lvl="1" indent="-264390" algn="l">
              <a:lnSpc>
                <a:spcPts val="3428"/>
              </a:lnSpc>
              <a:buFont typeface="Arial"/>
              <a:buChar char="•"/>
            </a:pPr>
            <a:r>
              <a:rPr lang="en-US" sz="2449">
                <a:solidFill>
                  <a:srgbClr val="020B14"/>
                </a:solidFill>
                <a:latin typeface="Montserrat"/>
                <a:ea typeface="Montserrat"/>
                <a:cs typeface="Montserrat"/>
                <a:sym typeface="Montserrat"/>
              </a:rPr>
              <a:t>While predictive analysis focuses on forecasting, RL complements it by optimizing decisions based on predicted outcomes, such as in finance for trading strategies.</a:t>
            </a:r>
          </a:p>
          <a:p>
            <a:pPr algn="l">
              <a:lnSpc>
                <a:spcPts val="3428"/>
              </a:lnSpc>
            </a:pPr>
            <a:endParaRPr lang="en-US" sz="2449">
              <a:solidFill>
                <a:srgbClr val="020B14"/>
              </a:solidFill>
              <a:latin typeface="Montserrat"/>
              <a:ea typeface="Montserrat"/>
              <a:cs typeface="Montserrat"/>
              <a:sym typeface="Montserrat"/>
            </a:endParaRPr>
          </a:p>
          <a:p>
            <a:pPr marL="528781" lvl="1" indent="-264390" algn="l">
              <a:lnSpc>
                <a:spcPts val="3428"/>
              </a:lnSpc>
              <a:buFont typeface="Arial"/>
              <a:buChar char="•"/>
            </a:pPr>
            <a:r>
              <a:rPr lang="en-US" sz="2449">
                <a:solidFill>
                  <a:srgbClr val="020B14"/>
                </a:solidFill>
                <a:latin typeface="Montserrat"/>
                <a:ea typeface="Montserrat"/>
                <a:cs typeface="Montserrat"/>
                <a:sym typeface="Montserrat"/>
              </a:rPr>
              <a:t>Unlike supervised learning, which uses labeled data, RL learns from rewards and penalties. It differs from unsupervised learning, which finds patterns without guidance, by focusing on decision-making.</a:t>
            </a:r>
          </a:p>
          <a:p>
            <a:pPr algn="l">
              <a:lnSpc>
                <a:spcPts val="3428"/>
              </a:lnSpc>
            </a:pPr>
            <a:endParaRPr lang="en-US" sz="2449">
              <a:solidFill>
                <a:srgbClr val="020B14"/>
              </a:solidFill>
              <a:latin typeface="Montserrat"/>
              <a:ea typeface="Montserrat"/>
              <a:cs typeface="Montserrat"/>
              <a:sym typeface="Montserrat"/>
            </a:endParaRPr>
          </a:p>
          <a:p>
            <a:pPr marL="528781" lvl="1" indent="-264390" algn="l">
              <a:lnSpc>
                <a:spcPts val="3428"/>
              </a:lnSpc>
              <a:buFont typeface="Arial"/>
              <a:buChar char="•"/>
            </a:pPr>
            <a:r>
              <a:rPr lang="en-US" sz="2449">
                <a:solidFill>
                  <a:srgbClr val="020B14"/>
                </a:solidFill>
                <a:latin typeface="Montserrat"/>
                <a:ea typeface="Montserrat"/>
                <a:cs typeface="Montserrat"/>
                <a:sym typeface="Montserrat"/>
              </a:rPr>
              <a:t>Key Components:</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Agent</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The decision-maker, such as a robot or trading bot.</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Environment</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The world the agent interacts with, e.g., a game board or financial market.</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State</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The current situation, like the agent's position or market conditions.</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Action</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Choices the agent can make, such as moving or buying stocks.</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Reward</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Feedback from the environment, positive for good actions, negative for bad ones.</a:t>
            </a:r>
          </a:p>
          <a:p>
            <a:pPr marL="1057561" lvl="2" indent="-352520" algn="l">
              <a:lnSpc>
                <a:spcPts val="3698"/>
              </a:lnSpc>
              <a:buFont typeface="Arial"/>
              <a:buChar char="⚬"/>
            </a:pPr>
            <a:r>
              <a:rPr lang="en-US" sz="2449" b="1">
                <a:solidFill>
                  <a:srgbClr val="020B14"/>
                </a:solidFill>
                <a:latin typeface="Montserrat Bold"/>
                <a:ea typeface="Montserrat Bold"/>
                <a:cs typeface="Montserrat Bold"/>
                <a:sym typeface="Montserrat Bold"/>
              </a:rPr>
              <a:t>Policy</a:t>
            </a:r>
            <a:r>
              <a:rPr lang="en-US" sz="2449">
                <a:solidFill>
                  <a:srgbClr val="020B14"/>
                </a:solidFill>
                <a:latin typeface="Montserrat"/>
                <a:ea typeface="Montserrat"/>
                <a:cs typeface="Montserrat"/>
                <a:sym typeface="Montserrat"/>
              </a:rPr>
              <a:t>: </a:t>
            </a:r>
            <a:r>
              <a:rPr lang="en-US" sz="2449" i="1">
                <a:solidFill>
                  <a:srgbClr val="020B14"/>
                </a:solidFill>
                <a:latin typeface="Montserrat Italics"/>
                <a:ea typeface="Montserrat Italics"/>
                <a:cs typeface="Montserrat Italics"/>
                <a:sym typeface="Montserrat Italics"/>
              </a:rPr>
              <a:t>The strategy mapping states to actions, which the agent learns to optimize.</a:t>
            </a:r>
          </a:p>
        </p:txBody>
      </p:sp>
      <p:sp>
        <p:nvSpPr>
          <p:cNvPr id="3" name="TextBox 3"/>
          <p:cNvSpPr txBox="1"/>
          <p:nvPr/>
        </p:nvSpPr>
        <p:spPr>
          <a:xfrm>
            <a:off x="1028700" y="1190625"/>
            <a:ext cx="10139812" cy="1168430"/>
          </a:xfrm>
          <a:prstGeom prst="rect">
            <a:avLst/>
          </a:prstGeom>
        </p:spPr>
        <p:txBody>
          <a:bodyPr lIns="0" tIns="0" rIns="0" bIns="0" rtlCol="0" anchor="t">
            <a:spAutoFit/>
          </a:bodyPr>
          <a:lstStyle/>
          <a:p>
            <a:pPr algn="l">
              <a:lnSpc>
                <a:spcPts val="8799"/>
              </a:lnSpc>
            </a:pPr>
            <a:r>
              <a:rPr lang="en-US" sz="8799">
                <a:solidFill>
                  <a:srgbClr val="FAFAFA"/>
                </a:solidFill>
                <a:latin typeface="Kollektif"/>
                <a:ea typeface="Kollektif"/>
                <a:cs typeface="Kollektif"/>
                <a:sym typeface="Kollektif"/>
              </a:rPr>
              <a:t>Discussion</a:t>
            </a:r>
          </a:p>
        </p:txBody>
      </p:sp>
      <p:sp>
        <p:nvSpPr>
          <p:cNvPr id="4" name="Freeform 4"/>
          <p:cNvSpPr/>
          <p:nvPr/>
        </p:nvSpPr>
        <p:spPr>
          <a:xfrm>
            <a:off x="1028700" y="3225848"/>
            <a:ext cx="4883636" cy="5776344"/>
          </a:xfrm>
          <a:custGeom>
            <a:avLst/>
            <a:gdLst/>
            <a:ahLst/>
            <a:cxnLst/>
            <a:rect l="l" t="t" r="r" b="b"/>
            <a:pathLst>
              <a:path w="4883636" h="5776344">
                <a:moveTo>
                  <a:pt x="0" y="0"/>
                </a:moveTo>
                <a:lnTo>
                  <a:pt x="4883636" y="0"/>
                </a:lnTo>
                <a:lnTo>
                  <a:pt x="4883636" y="5776344"/>
                </a:lnTo>
                <a:lnTo>
                  <a:pt x="0" y="57763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93763" y="0"/>
            <a:ext cx="12594237" cy="10287000"/>
          </a:xfrm>
          <a:prstGeom prst="rect">
            <a:avLst/>
          </a:prstGeom>
          <a:solidFill>
            <a:srgbClr val="3DE890"/>
          </a:solidFill>
        </p:spPr>
        <p:txBody>
          <a:bodyPr/>
          <a:lstStyle/>
          <a:p>
            <a:endParaRPr lang="en-CA"/>
          </a:p>
        </p:txBody>
      </p:sp>
      <p:sp>
        <p:nvSpPr>
          <p:cNvPr id="3" name="Freeform 3"/>
          <p:cNvSpPr/>
          <p:nvPr/>
        </p:nvSpPr>
        <p:spPr>
          <a:xfrm>
            <a:off x="367212" y="3086100"/>
            <a:ext cx="4327228" cy="4114800"/>
          </a:xfrm>
          <a:custGeom>
            <a:avLst/>
            <a:gdLst/>
            <a:ahLst/>
            <a:cxnLst/>
            <a:rect l="l" t="t" r="r" b="b"/>
            <a:pathLst>
              <a:path w="4327228" h="4114800">
                <a:moveTo>
                  <a:pt x="0" y="0"/>
                </a:moveTo>
                <a:lnTo>
                  <a:pt x="4327227" y="0"/>
                </a:lnTo>
                <a:lnTo>
                  <a:pt x="43272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TextBox 4"/>
          <p:cNvSpPr txBox="1"/>
          <p:nvPr/>
        </p:nvSpPr>
        <p:spPr>
          <a:xfrm>
            <a:off x="6007559" y="1424355"/>
            <a:ext cx="11879569" cy="7744587"/>
          </a:xfrm>
          <a:prstGeom prst="rect">
            <a:avLst/>
          </a:prstGeom>
        </p:spPr>
        <p:txBody>
          <a:bodyPr lIns="0" tIns="0" rIns="0" bIns="0" rtlCol="0" anchor="t">
            <a:spAutoFit/>
          </a:bodyPr>
          <a:lstStyle/>
          <a:p>
            <a:pPr marL="518160" lvl="1" indent="-259080" algn="just">
              <a:lnSpc>
                <a:spcPts val="3624"/>
              </a:lnSpc>
              <a:buFont typeface="Arial"/>
              <a:buChar char="•"/>
            </a:pPr>
            <a:r>
              <a:rPr lang="en-US" sz="2400">
                <a:solidFill>
                  <a:srgbClr val="000000"/>
                </a:solidFill>
                <a:latin typeface="Montserrat"/>
                <a:ea typeface="Montserrat"/>
                <a:cs typeface="Montserrat"/>
                <a:sym typeface="Montserrat"/>
              </a:rPr>
              <a:t>Core Loop:</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The agent observes the current state of the environment.</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It selects an action based on its policy (</a:t>
            </a:r>
            <a:r>
              <a:rPr lang="en-US" sz="2400" u="none">
                <a:solidFill>
                  <a:srgbClr val="000000"/>
                </a:solidFill>
                <a:latin typeface="Montserrat"/>
                <a:ea typeface="Montserrat"/>
                <a:cs typeface="Montserrat"/>
                <a:sym typeface="Montserrat"/>
              </a:rPr>
              <a:t>s</a:t>
            </a:r>
            <a:r>
              <a:rPr lang="en-US" sz="2400">
                <a:solidFill>
                  <a:srgbClr val="000000"/>
                </a:solidFill>
                <a:latin typeface="Montserrat"/>
                <a:ea typeface="Montserrat"/>
                <a:cs typeface="Montserrat"/>
                <a:sym typeface="Montserrat"/>
              </a:rPr>
              <a:t>trat</a:t>
            </a:r>
            <a:r>
              <a:rPr lang="en-US" sz="2400" u="none">
                <a:solidFill>
                  <a:srgbClr val="000000"/>
                </a:solidFill>
                <a:latin typeface="Montserrat"/>
                <a:ea typeface="Montserrat"/>
                <a:cs typeface="Montserrat"/>
                <a:sym typeface="Montserrat"/>
              </a:rPr>
              <a:t>e</a:t>
            </a:r>
            <a:r>
              <a:rPr lang="en-US" sz="2400">
                <a:solidFill>
                  <a:srgbClr val="000000"/>
                </a:solidFill>
                <a:latin typeface="Montserrat"/>
                <a:ea typeface="Montserrat"/>
                <a:cs typeface="Montserrat"/>
                <a:sym typeface="Montserrat"/>
              </a:rPr>
              <a:t>gy).</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The en</a:t>
            </a:r>
            <a:r>
              <a:rPr lang="en-US" sz="2400" u="none">
                <a:solidFill>
                  <a:srgbClr val="000000"/>
                </a:solidFill>
                <a:latin typeface="Montserrat"/>
                <a:ea typeface="Montserrat"/>
                <a:cs typeface="Montserrat"/>
                <a:sym typeface="Montserrat"/>
              </a:rPr>
              <a:t>v</a:t>
            </a:r>
            <a:r>
              <a:rPr lang="en-US" sz="2400">
                <a:solidFill>
                  <a:srgbClr val="000000"/>
                </a:solidFill>
                <a:latin typeface="Montserrat"/>
                <a:ea typeface="Montserrat"/>
                <a:cs typeface="Montserrat"/>
                <a:sym typeface="Montserrat"/>
              </a:rPr>
              <a:t>ironm</a:t>
            </a:r>
            <a:r>
              <a:rPr lang="en-US" sz="2400" u="none">
                <a:solidFill>
                  <a:srgbClr val="000000"/>
                </a:solidFill>
                <a:latin typeface="Montserrat"/>
                <a:ea typeface="Montserrat"/>
                <a:cs typeface="Montserrat"/>
                <a:sym typeface="Montserrat"/>
              </a:rPr>
              <a:t>e</a:t>
            </a:r>
            <a:r>
              <a:rPr lang="en-US" sz="2400">
                <a:solidFill>
                  <a:srgbClr val="000000"/>
                </a:solidFill>
                <a:latin typeface="Montserrat"/>
                <a:ea typeface="Montserrat"/>
                <a:cs typeface="Montserrat"/>
                <a:sym typeface="Montserrat"/>
              </a:rPr>
              <a:t>nt </a:t>
            </a:r>
            <a:r>
              <a:rPr lang="en-US" sz="2400" u="none">
                <a:solidFill>
                  <a:srgbClr val="000000"/>
                </a:solidFill>
                <a:latin typeface="Montserrat"/>
                <a:ea typeface="Montserrat"/>
                <a:cs typeface="Montserrat"/>
                <a:sym typeface="Montserrat"/>
              </a:rPr>
              <a:t>r</a:t>
            </a:r>
            <a:r>
              <a:rPr lang="en-US" sz="2400">
                <a:solidFill>
                  <a:srgbClr val="000000"/>
                </a:solidFill>
                <a:latin typeface="Montserrat"/>
                <a:ea typeface="Montserrat"/>
                <a:cs typeface="Montserrat"/>
                <a:sym typeface="Montserrat"/>
              </a:rPr>
              <a:t>e</a:t>
            </a:r>
            <a:r>
              <a:rPr lang="en-US" sz="2400" u="none">
                <a:solidFill>
                  <a:srgbClr val="000000"/>
                </a:solidFill>
                <a:latin typeface="Montserrat"/>
                <a:ea typeface="Montserrat"/>
                <a:cs typeface="Montserrat"/>
                <a:sym typeface="Montserrat"/>
              </a:rPr>
              <a:t>s</a:t>
            </a:r>
            <a:r>
              <a:rPr lang="en-US" sz="2400">
                <a:solidFill>
                  <a:srgbClr val="000000"/>
                </a:solidFill>
                <a:latin typeface="Montserrat"/>
                <a:ea typeface="Montserrat"/>
                <a:cs typeface="Montserrat"/>
                <a:sym typeface="Montserrat"/>
              </a:rPr>
              <a:t>ponds by</a:t>
            </a:r>
            <a:r>
              <a:rPr lang="en-US" sz="2400" u="none">
                <a:solidFill>
                  <a:srgbClr val="000000"/>
                </a:solidFill>
                <a:latin typeface="Montserrat"/>
                <a:ea typeface="Montserrat"/>
                <a:cs typeface="Montserrat"/>
                <a:sym typeface="Montserrat"/>
              </a:rPr>
              <a:t> t</a:t>
            </a:r>
            <a:r>
              <a:rPr lang="en-US" sz="2400">
                <a:solidFill>
                  <a:srgbClr val="000000"/>
                </a:solidFill>
                <a:latin typeface="Montserrat"/>
                <a:ea typeface="Montserrat"/>
                <a:cs typeface="Montserrat"/>
                <a:sym typeface="Montserrat"/>
              </a:rPr>
              <a:t>r</a:t>
            </a:r>
            <a:r>
              <a:rPr lang="en-US" sz="2400" u="none">
                <a:solidFill>
                  <a:srgbClr val="000000"/>
                </a:solidFill>
                <a:latin typeface="Montserrat"/>
                <a:ea typeface="Montserrat"/>
                <a:cs typeface="Montserrat"/>
                <a:sym typeface="Montserrat"/>
              </a:rPr>
              <a:t>a</a:t>
            </a:r>
            <a:r>
              <a:rPr lang="en-US" sz="2400">
                <a:solidFill>
                  <a:srgbClr val="000000"/>
                </a:solidFill>
                <a:latin typeface="Montserrat"/>
                <a:ea typeface="Montserrat"/>
                <a:cs typeface="Montserrat"/>
                <a:sym typeface="Montserrat"/>
              </a:rPr>
              <a:t>nsi</a:t>
            </a:r>
            <a:r>
              <a:rPr lang="en-US" sz="2400" u="none">
                <a:solidFill>
                  <a:srgbClr val="000000"/>
                </a:solidFill>
                <a:latin typeface="Montserrat"/>
                <a:ea typeface="Montserrat"/>
                <a:cs typeface="Montserrat"/>
                <a:sym typeface="Montserrat"/>
              </a:rPr>
              <a:t>t</a:t>
            </a:r>
            <a:r>
              <a:rPr lang="en-US" sz="2400">
                <a:solidFill>
                  <a:srgbClr val="000000"/>
                </a:solidFill>
                <a:latin typeface="Montserrat"/>
                <a:ea typeface="Montserrat"/>
                <a:cs typeface="Montserrat"/>
                <a:sym typeface="Montserrat"/>
              </a:rPr>
              <a:t>ioning to</a:t>
            </a:r>
            <a:r>
              <a:rPr lang="en-US" sz="2400" u="none">
                <a:solidFill>
                  <a:srgbClr val="000000"/>
                </a:solidFill>
                <a:latin typeface="Montserrat"/>
                <a:ea typeface="Montserrat"/>
                <a:cs typeface="Montserrat"/>
                <a:sym typeface="Montserrat"/>
              </a:rPr>
              <a:t> a</a:t>
            </a:r>
            <a:r>
              <a:rPr lang="en-US" sz="2400">
                <a:solidFill>
                  <a:srgbClr val="000000"/>
                </a:solidFill>
                <a:latin typeface="Montserrat"/>
                <a:ea typeface="Montserrat"/>
                <a:cs typeface="Montserrat"/>
                <a:sym typeface="Montserrat"/>
              </a:rPr>
              <a:t> new stat</a:t>
            </a:r>
            <a:r>
              <a:rPr lang="en-US" sz="2400" u="none">
                <a:solidFill>
                  <a:srgbClr val="000000"/>
                </a:solidFill>
                <a:latin typeface="Montserrat"/>
                <a:ea typeface="Montserrat"/>
                <a:cs typeface="Montserrat"/>
                <a:sym typeface="Montserrat"/>
              </a:rPr>
              <a:t>e </a:t>
            </a:r>
            <a:r>
              <a:rPr lang="en-US" sz="2400">
                <a:solidFill>
                  <a:srgbClr val="000000"/>
                </a:solidFill>
                <a:latin typeface="Montserrat"/>
                <a:ea typeface="Montserrat"/>
                <a:cs typeface="Montserrat"/>
                <a:sym typeface="Montserrat"/>
              </a:rPr>
              <a:t>a</a:t>
            </a:r>
            <a:r>
              <a:rPr lang="en-US" sz="2400" u="none">
                <a:solidFill>
                  <a:srgbClr val="000000"/>
                </a:solidFill>
                <a:latin typeface="Montserrat"/>
                <a:ea typeface="Montserrat"/>
                <a:cs typeface="Montserrat"/>
                <a:sym typeface="Montserrat"/>
              </a:rPr>
              <a:t>n</a:t>
            </a:r>
            <a:r>
              <a:rPr lang="en-US" sz="2400">
                <a:solidFill>
                  <a:srgbClr val="000000"/>
                </a:solidFill>
                <a:latin typeface="Montserrat"/>
                <a:ea typeface="Montserrat"/>
                <a:cs typeface="Montserrat"/>
                <a:sym typeface="Montserrat"/>
              </a:rPr>
              <a:t>d</a:t>
            </a:r>
            <a:r>
              <a:rPr lang="en-US" sz="2400" u="none">
                <a:solidFill>
                  <a:srgbClr val="000000"/>
                </a:solidFill>
                <a:latin typeface="Montserrat"/>
                <a:ea typeface="Montserrat"/>
                <a:cs typeface="Montserrat"/>
                <a:sym typeface="Montserrat"/>
              </a:rPr>
              <a:t> </a:t>
            </a:r>
            <a:r>
              <a:rPr lang="en-US" sz="2400">
                <a:solidFill>
                  <a:srgbClr val="000000"/>
                </a:solidFill>
                <a:latin typeface="Montserrat"/>
                <a:ea typeface="Montserrat"/>
                <a:cs typeface="Montserrat"/>
                <a:sym typeface="Montserrat"/>
              </a:rPr>
              <a:t>p</a:t>
            </a:r>
            <a:r>
              <a:rPr lang="en-US" sz="2400" u="none">
                <a:solidFill>
                  <a:srgbClr val="000000"/>
                </a:solidFill>
                <a:latin typeface="Montserrat"/>
                <a:ea typeface="Montserrat"/>
                <a:cs typeface="Montserrat"/>
                <a:sym typeface="Montserrat"/>
              </a:rPr>
              <a:t>r</a:t>
            </a:r>
            <a:r>
              <a:rPr lang="en-US" sz="2400">
                <a:solidFill>
                  <a:srgbClr val="000000"/>
                </a:solidFill>
                <a:latin typeface="Montserrat"/>
                <a:ea typeface="Montserrat"/>
                <a:cs typeface="Montserrat"/>
                <a:sym typeface="Montserrat"/>
              </a:rPr>
              <a:t>ovid</a:t>
            </a:r>
            <a:r>
              <a:rPr lang="en-US" sz="2400" u="none">
                <a:solidFill>
                  <a:srgbClr val="000000"/>
                </a:solidFill>
                <a:latin typeface="Montserrat"/>
                <a:ea typeface="Montserrat"/>
                <a:cs typeface="Montserrat"/>
                <a:sym typeface="Montserrat"/>
              </a:rPr>
              <a:t>ing a </a:t>
            </a:r>
            <a:r>
              <a:rPr lang="en-US" sz="2400">
                <a:solidFill>
                  <a:srgbClr val="000000"/>
                </a:solidFill>
                <a:latin typeface="Montserrat"/>
                <a:ea typeface="Montserrat"/>
                <a:cs typeface="Montserrat"/>
                <a:sym typeface="Montserrat"/>
              </a:rPr>
              <a:t>rew</a:t>
            </a:r>
            <a:r>
              <a:rPr lang="en-US" sz="2400" u="none">
                <a:solidFill>
                  <a:srgbClr val="000000"/>
                </a:solidFill>
                <a:latin typeface="Montserrat"/>
                <a:ea typeface="Montserrat"/>
                <a:cs typeface="Montserrat"/>
                <a:sym typeface="Montserrat"/>
              </a:rPr>
              <a:t>ar</a:t>
            </a:r>
            <a:r>
              <a:rPr lang="en-US" sz="2400">
                <a:solidFill>
                  <a:srgbClr val="000000"/>
                </a:solidFill>
                <a:latin typeface="Montserrat"/>
                <a:ea typeface="Montserrat"/>
                <a:cs typeface="Montserrat"/>
                <a:sym typeface="Montserrat"/>
              </a:rPr>
              <a:t>d.</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The </a:t>
            </a:r>
            <a:r>
              <a:rPr lang="en-US" sz="2400" u="none">
                <a:solidFill>
                  <a:srgbClr val="000000"/>
                </a:solidFill>
                <a:latin typeface="Montserrat"/>
                <a:ea typeface="Montserrat"/>
                <a:cs typeface="Montserrat"/>
                <a:sym typeface="Montserrat"/>
              </a:rPr>
              <a:t>a</a:t>
            </a:r>
            <a:r>
              <a:rPr lang="en-US" sz="2400">
                <a:solidFill>
                  <a:srgbClr val="000000"/>
                </a:solidFill>
                <a:latin typeface="Montserrat"/>
                <a:ea typeface="Montserrat"/>
                <a:cs typeface="Montserrat"/>
                <a:sym typeface="Montserrat"/>
              </a:rPr>
              <a:t>gent upda</a:t>
            </a:r>
            <a:r>
              <a:rPr lang="en-US" sz="2400" u="none">
                <a:solidFill>
                  <a:srgbClr val="000000"/>
                </a:solidFill>
                <a:latin typeface="Montserrat"/>
                <a:ea typeface="Montserrat"/>
                <a:cs typeface="Montserrat"/>
                <a:sym typeface="Montserrat"/>
              </a:rPr>
              <a:t>t</a:t>
            </a:r>
            <a:r>
              <a:rPr lang="en-US" sz="2400">
                <a:solidFill>
                  <a:srgbClr val="000000"/>
                </a:solidFill>
                <a:latin typeface="Montserrat"/>
                <a:ea typeface="Montserrat"/>
                <a:cs typeface="Montserrat"/>
                <a:sym typeface="Montserrat"/>
              </a:rPr>
              <a:t>es </a:t>
            </a:r>
            <a:r>
              <a:rPr lang="en-US" sz="2400" u="none">
                <a:solidFill>
                  <a:srgbClr val="000000"/>
                </a:solidFill>
                <a:latin typeface="Montserrat"/>
                <a:ea typeface="Montserrat"/>
                <a:cs typeface="Montserrat"/>
                <a:sym typeface="Montserrat"/>
              </a:rPr>
              <a:t>i</a:t>
            </a:r>
            <a:r>
              <a:rPr lang="en-US" sz="2400">
                <a:solidFill>
                  <a:srgbClr val="000000"/>
                </a:solidFill>
                <a:latin typeface="Montserrat"/>
                <a:ea typeface="Montserrat"/>
                <a:cs typeface="Montserrat"/>
                <a:sym typeface="Montserrat"/>
              </a:rPr>
              <a:t>ts p</a:t>
            </a:r>
            <a:r>
              <a:rPr lang="en-US" sz="2400" u="none">
                <a:solidFill>
                  <a:srgbClr val="000000"/>
                </a:solidFill>
                <a:latin typeface="Montserrat"/>
                <a:ea typeface="Montserrat"/>
                <a:cs typeface="Montserrat"/>
                <a:sym typeface="Montserrat"/>
              </a:rPr>
              <a:t>o</a:t>
            </a:r>
            <a:r>
              <a:rPr lang="en-US" sz="2400">
                <a:solidFill>
                  <a:srgbClr val="000000"/>
                </a:solidFill>
                <a:latin typeface="Montserrat"/>
                <a:ea typeface="Montserrat"/>
                <a:cs typeface="Montserrat"/>
                <a:sym typeface="Montserrat"/>
              </a:rPr>
              <a:t>licy usi</a:t>
            </a:r>
            <a:r>
              <a:rPr lang="en-US" sz="2400" u="none">
                <a:solidFill>
                  <a:srgbClr val="000000"/>
                </a:solidFill>
                <a:latin typeface="Montserrat"/>
                <a:ea typeface="Montserrat"/>
                <a:cs typeface="Montserrat"/>
                <a:sym typeface="Montserrat"/>
              </a:rPr>
              <a:t>n</a:t>
            </a:r>
            <a:r>
              <a:rPr lang="en-US" sz="2400">
                <a:solidFill>
                  <a:srgbClr val="000000"/>
                </a:solidFill>
                <a:latin typeface="Montserrat"/>
                <a:ea typeface="Montserrat"/>
                <a:cs typeface="Montserrat"/>
                <a:sym typeface="Montserrat"/>
              </a:rPr>
              <a:t>g</a:t>
            </a:r>
            <a:r>
              <a:rPr lang="en-US" sz="2400" u="none">
                <a:solidFill>
                  <a:srgbClr val="000000"/>
                </a:solidFill>
                <a:latin typeface="Montserrat"/>
                <a:ea typeface="Montserrat"/>
                <a:cs typeface="Montserrat"/>
                <a:sym typeface="Montserrat"/>
              </a:rPr>
              <a:t> the</a:t>
            </a:r>
            <a:r>
              <a:rPr lang="en-US" sz="2400">
                <a:solidFill>
                  <a:srgbClr val="000000"/>
                </a:solidFill>
                <a:latin typeface="Montserrat"/>
                <a:ea typeface="Montserrat"/>
                <a:cs typeface="Montserrat"/>
                <a:sym typeface="Montserrat"/>
              </a:rPr>
              <a:t> </a:t>
            </a:r>
            <a:r>
              <a:rPr lang="en-US" sz="2400" u="none">
                <a:solidFill>
                  <a:srgbClr val="000000"/>
                </a:solidFill>
                <a:latin typeface="Montserrat"/>
                <a:ea typeface="Montserrat"/>
                <a:cs typeface="Montserrat"/>
                <a:sym typeface="Montserrat"/>
              </a:rPr>
              <a:t>r</a:t>
            </a:r>
            <a:r>
              <a:rPr lang="en-US" sz="2400">
                <a:solidFill>
                  <a:srgbClr val="000000"/>
                </a:solidFill>
                <a:latin typeface="Montserrat"/>
                <a:ea typeface="Montserrat"/>
                <a:cs typeface="Montserrat"/>
                <a:sym typeface="Montserrat"/>
              </a:rPr>
              <a:t>ew</a:t>
            </a:r>
            <a:r>
              <a:rPr lang="en-US" sz="2400" u="none">
                <a:solidFill>
                  <a:srgbClr val="000000"/>
                </a:solidFill>
                <a:latin typeface="Montserrat"/>
                <a:ea typeface="Montserrat"/>
                <a:cs typeface="Montserrat"/>
                <a:sym typeface="Montserrat"/>
              </a:rPr>
              <a:t>a</a:t>
            </a:r>
            <a:r>
              <a:rPr lang="en-US" sz="2400">
                <a:solidFill>
                  <a:srgbClr val="000000"/>
                </a:solidFill>
                <a:latin typeface="Montserrat"/>
                <a:ea typeface="Montserrat"/>
                <a:cs typeface="Montserrat"/>
                <a:sym typeface="Montserrat"/>
              </a:rPr>
              <a:t>rd feedb</a:t>
            </a:r>
            <a:r>
              <a:rPr lang="en-US" sz="2400" u="none">
                <a:solidFill>
                  <a:srgbClr val="000000"/>
                </a:solidFill>
                <a:latin typeface="Montserrat"/>
                <a:ea typeface="Montserrat"/>
                <a:cs typeface="Montserrat"/>
                <a:sym typeface="Montserrat"/>
              </a:rPr>
              <a:t>ac</a:t>
            </a:r>
            <a:r>
              <a:rPr lang="en-US" sz="2400">
                <a:solidFill>
                  <a:srgbClr val="000000"/>
                </a:solidFill>
                <a:latin typeface="Montserrat"/>
                <a:ea typeface="Montserrat"/>
                <a:cs typeface="Montserrat"/>
                <a:sym typeface="Montserrat"/>
              </a:rPr>
              <a:t>k </a:t>
            </a:r>
            <a:r>
              <a:rPr lang="en-US" sz="2400" u="none">
                <a:solidFill>
                  <a:srgbClr val="000000"/>
                </a:solidFill>
                <a:latin typeface="Montserrat"/>
                <a:ea typeface="Montserrat"/>
                <a:cs typeface="Montserrat"/>
                <a:sym typeface="Montserrat"/>
              </a:rPr>
              <a:t>t</a:t>
            </a:r>
            <a:r>
              <a:rPr lang="en-US" sz="2400">
                <a:solidFill>
                  <a:srgbClr val="000000"/>
                </a:solidFill>
                <a:latin typeface="Montserrat"/>
                <a:ea typeface="Montserrat"/>
                <a:cs typeface="Montserrat"/>
                <a:sym typeface="Montserrat"/>
              </a:rPr>
              <a:t>o improve future decisions.</a:t>
            </a:r>
          </a:p>
          <a:p>
            <a:pPr marL="518160" lvl="1" indent="-259080" algn="just">
              <a:lnSpc>
                <a:spcPts val="3624"/>
              </a:lnSpc>
              <a:buFont typeface="Arial"/>
              <a:buChar char="•"/>
            </a:pPr>
            <a:r>
              <a:rPr lang="en-US" sz="2400">
                <a:solidFill>
                  <a:srgbClr val="000000"/>
                </a:solidFill>
                <a:latin typeface="Montserrat"/>
                <a:ea typeface="Montserrat"/>
                <a:cs typeface="Montserrat"/>
                <a:sym typeface="Montserrat"/>
              </a:rPr>
              <a:t>Iterative Learning:</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This cycle repeats, allowing the agent to learn through trial and error over time.</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Goal: Maximize the cumulative reward, not just immediate gains.</a:t>
            </a:r>
          </a:p>
          <a:p>
            <a:pPr algn="just">
              <a:lnSpc>
                <a:spcPts val="3624"/>
              </a:lnSpc>
            </a:pPr>
            <a:endParaRPr lang="en-US" sz="2400">
              <a:solidFill>
                <a:srgbClr val="000000"/>
              </a:solidFill>
              <a:latin typeface="Montserrat"/>
              <a:ea typeface="Montserrat"/>
              <a:cs typeface="Montserrat"/>
              <a:sym typeface="Montserrat"/>
            </a:endParaRPr>
          </a:p>
          <a:p>
            <a:pPr marL="518160" lvl="1" indent="-259080" algn="just">
              <a:lnSpc>
                <a:spcPts val="3624"/>
              </a:lnSpc>
              <a:buFont typeface="Arial"/>
              <a:buChar char="•"/>
            </a:pPr>
            <a:r>
              <a:rPr lang="en-US" sz="2400">
                <a:solidFill>
                  <a:srgbClr val="000000"/>
                </a:solidFill>
                <a:latin typeface="Montserrat"/>
                <a:ea typeface="Montserrat"/>
                <a:cs typeface="Montserrat"/>
                <a:sym typeface="Montserrat"/>
              </a:rPr>
              <a:t>Include a small diagram showing the loop:</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Agent (circle) → Action (arrow) → Environment (box) → State &amp; Reward (arrow back to Agent).</a:t>
            </a:r>
          </a:p>
          <a:p>
            <a:pPr marL="1036320" lvl="2" indent="-345440" algn="just">
              <a:lnSpc>
                <a:spcPts val="3624"/>
              </a:lnSpc>
              <a:buFont typeface="Arial"/>
              <a:buChar char="⚬"/>
            </a:pPr>
            <a:r>
              <a:rPr lang="en-US" sz="2400">
                <a:solidFill>
                  <a:srgbClr val="000000"/>
                </a:solidFill>
                <a:latin typeface="Montserrat"/>
                <a:ea typeface="Montserrat"/>
                <a:cs typeface="Montserrat"/>
                <a:sym typeface="Montserrat"/>
              </a:rPr>
              <a:t>Add a tiny maze sketch with </a:t>
            </a:r>
            <a:r>
              <a:rPr lang="en-US" sz="2400" u="none">
                <a:solidFill>
                  <a:srgbClr val="000000"/>
                </a:solidFill>
                <a:latin typeface="Montserrat"/>
                <a:ea typeface="Montserrat"/>
                <a:cs typeface="Montserrat"/>
                <a:sym typeface="Montserrat"/>
              </a:rPr>
              <a:t>a </a:t>
            </a:r>
            <a:r>
              <a:rPr lang="en-US" sz="2400">
                <a:solidFill>
                  <a:srgbClr val="000000"/>
                </a:solidFill>
                <a:latin typeface="Montserrat"/>
                <a:ea typeface="Montserrat"/>
                <a:cs typeface="Montserrat"/>
                <a:sym typeface="Montserrat"/>
              </a:rPr>
              <a:t>r</a:t>
            </a:r>
            <a:r>
              <a:rPr lang="en-US" sz="2400" u="none">
                <a:solidFill>
                  <a:srgbClr val="000000"/>
                </a:solidFill>
                <a:latin typeface="Montserrat"/>
                <a:ea typeface="Montserrat"/>
                <a:cs typeface="Montserrat"/>
                <a:sym typeface="Montserrat"/>
              </a:rPr>
              <a:t>o</a:t>
            </a:r>
            <a:r>
              <a:rPr lang="en-US" sz="2400">
                <a:solidFill>
                  <a:srgbClr val="000000"/>
                </a:solidFill>
                <a:latin typeface="Montserrat"/>
                <a:ea typeface="Montserrat"/>
                <a:cs typeface="Montserrat"/>
                <a:sym typeface="Montserrat"/>
              </a:rPr>
              <a:t>bot</a:t>
            </a:r>
            <a:r>
              <a:rPr lang="en-US" sz="2400" u="none">
                <a:solidFill>
                  <a:srgbClr val="000000"/>
                </a:solidFill>
                <a:latin typeface="Montserrat"/>
                <a:ea typeface="Montserrat"/>
                <a:cs typeface="Montserrat"/>
                <a:sym typeface="Montserrat"/>
              </a:rPr>
              <a:t> </a:t>
            </a:r>
            <a:r>
              <a:rPr lang="en-US" sz="2400">
                <a:solidFill>
                  <a:srgbClr val="000000"/>
                </a:solidFill>
                <a:latin typeface="Montserrat"/>
                <a:ea typeface="Montserrat"/>
                <a:cs typeface="Montserrat"/>
                <a:sym typeface="Montserrat"/>
              </a:rPr>
              <a:t>mov</a:t>
            </a:r>
            <a:r>
              <a:rPr lang="en-US" sz="2400" u="none">
                <a:solidFill>
                  <a:srgbClr val="000000"/>
                </a:solidFill>
                <a:latin typeface="Montserrat"/>
                <a:ea typeface="Montserrat"/>
                <a:cs typeface="Montserrat"/>
                <a:sym typeface="Montserrat"/>
              </a:rPr>
              <a:t>i</a:t>
            </a:r>
            <a:r>
              <a:rPr lang="en-US" sz="2400">
                <a:solidFill>
                  <a:srgbClr val="000000"/>
                </a:solidFill>
                <a:latin typeface="Montserrat"/>
                <a:ea typeface="Montserrat"/>
                <a:cs typeface="Montserrat"/>
                <a:sym typeface="Montserrat"/>
              </a:rPr>
              <a:t>n</a:t>
            </a:r>
            <a:r>
              <a:rPr lang="en-US" sz="2400" u="none">
                <a:solidFill>
                  <a:srgbClr val="000000"/>
                </a:solidFill>
                <a:latin typeface="Montserrat"/>
                <a:ea typeface="Montserrat"/>
                <a:cs typeface="Montserrat"/>
                <a:sym typeface="Montserrat"/>
              </a:rPr>
              <a:t>g </a:t>
            </a:r>
            <a:r>
              <a:rPr lang="en-US" sz="2400">
                <a:solidFill>
                  <a:srgbClr val="000000"/>
                </a:solidFill>
                <a:latin typeface="Montserrat"/>
                <a:ea typeface="Montserrat"/>
                <a:cs typeface="Montserrat"/>
                <a:sym typeface="Montserrat"/>
              </a:rPr>
              <a:t>t</a:t>
            </a:r>
            <a:r>
              <a:rPr lang="en-US" sz="2400" u="none">
                <a:solidFill>
                  <a:srgbClr val="000000"/>
                </a:solidFill>
                <a:latin typeface="Montserrat"/>
                <a:ea typeface="Montserrat"/>
                <a:cs typeface="Montserrat"/>
                <a:sym typeface="Montserrat"/>
              </a:rPr>
              <a:t>o</a:t>
            </a:r>
            <a:r>
              <a:rPr lang="en-US" sz="2400">
                <a:solidFill>
                  <a:srgbClr val="000000"/>
                </a:solidFill>
                <a:latin typeface="Montserrat"/>
                <a:ea typeface="Montserrat"/>
                <a:cs typeface="Montserrat"/>
                <a:sym typeface="Montserrat"/>
              </a:rPr>
              <a:t>wa</a:t>
            </a:r>
            <a:r>
              <a:rPr lang="en-US" sz="2400" u="none">
                <a:solidFill>
                  <a:srgbClr val="000000"/>
                </a:solidFill>
                <a:latin typeface="Montserrat"/>
                <a:ea typeface="Montserrat"/>
                <a:cs typeface="Montserrat"/>
                <a:sym typeface="Montserrat"/>
              </a:rPr>
              <a:t>r</a:t>
            </a:r>
            <a:r>
              <a:rPr lang="en-US" sz="2400">
                <a:solidFill>
                  <a:srgbClr val="000000"/>
                </a:solidFill>
                <a:latin typeface="Montserrat"/>
                <a:ea typeface="Montserrat"/>
                <a:cs typeface="Montserrat"/>
                <a:sym typeface="Montserrat"/>
              </a:rPr>
              <a:t>d </a:t>
            </a:r>
            <a:r>
              <a:rPr lang="en-US" sz="2400" u="none">
                <a:solidFill>
                  <a:srgbClr val="000000"/>
                </a:solidFill>
                <a:latin typeface="Montserrat"/>
                <a:ea typeface="Montserrat"/>
                <a:cs typeface="Montserrat"/>
                <a:sym typeface="Montserrat"/>
              </a:rPr>
              <a:t>a</a:t>
            </a:r>
            <a:r>
              <a:rPr lang="en-US" sz="2400">
                <a:solidFill>
                  <a:srgbClr val="000000"/>
                </a:solidFill>
                <a:latin typeface="Montserrat"/>
                <a:ea typeface="Montserrat"/>
                <a:cs typeface="Montserrat"/>
                <a:sym typeface="Montserrat"/>
              </a:rPr>
              <a:t>n ex</a:t>
            </a:r>
            <a:r>
              <a:rPr lang="en-US" sz="2400" u="none">
                <a:solidFill>
                  <a:srgbClr val="000000"/>
                </a:solidFill>
                <a:latin typeface="Montserrat"/>
                <a:ea typeface="Montserrat"/>
                <a:cs typeface="Montserrat"/>
                <a:sym typeface="Montserrat"/>
              </a:rPr>
              <a:t>i</a:t>
            </a:r>
            <a:r>
              <a:rPr lang="en-US" sz="2400">
                <a:solidFill>
                  <a:srgbClr val="000000"/>
                </a:solidFill>
                <a:latin typeface="Montserrat"/>
                <a:ea typeface="Montserrat"/>
                <a:cs typeface="Montserrat"/>
                <a:sym typeface="Montserrat"/>
              </a:rPr>
              <a:t>t</a:t>
            </a:r>
            <a:r>
              <a:rPr lang="en-US" sz="2400" u="none">
                <a:solidFill>
                  <a:srgbClr val="000000"/>
                </a:solidFill>
                <a:latin typeface="Montserrat"/>
                <a:ea typeface="Montserrat"/>
                <a:cs typeface="Montserrat"/>
                <a:sym typeface="Montserrat"/>
              </a:rPr>
              <a:t> </a:t>
            </a:r>
            <a:r>
              <a:rPr lang="en-US" sz="2400">
                <a:solidFill>
                  <a:srgbClr val="000000"/>
                </a:solidFill>
                <a:latin typeface="Montserrat"/>
                <a:ea typeface="Montserrat"/>
                <a:cs typeface="Montserrat"/>
                <a:sym typeface="Montserrat"/>
              </a:rPr>
              <a:t>t</a:t>
            </a:r>
            <a:r>
              <a:rPr lang="en-US" sz="2400" u="none">
                <a:solidFill>
                  <a:srgbClr val="000000"/>
                </a:solidFill>
                <a:latin typeface="Montserrat"/>
                <a:ea typeface="Montserrat"/>
                <a:cs typeface="Montserrat"/>
                <a:sym typeface="Montserrat"/>
              </a:rPr>
              <a:t>o</a:t>
            </a:r>
            <a:r>
              <a:rPr lang="en-US" sz="2400">
                <a:solidFill>
                  <a:srgbClr val="000000"/>
                </a:solidFill>
                <a:latin typeface="Montserrat"/>
                <a:ea typeface="Montserrat"/>
                <a:cs typeface="Montserrat"/>
                <a:sym typeface="Montserrat"/>
              </a:rPr>
              <a:t> illu</a:t>
            </a:r>
            <a:r>
              <a:rPr lang="en-US" sz="2400" u="none">
                <a:solidFill>
                  <a:srgbClr val="000000"/>
                </a:solidFill>
                <a:latin typeface="Montserrat"/>
                <a:ea typeface="Montserrat"/>
                <a:cs typeface="Montserrat"/>
                <a:sym typeface="Montserrat"/>
              </a:rPr>
              <a:t>st</a:t>
            </a:r>
            <a:r>
              <a:rPr lang="en-US" sz="2400">
                <a:solidFill>
                  <a:srgbClr val="000000"/>
                </a:solidFill>
                <a:latin typeface="Montserrat"/>
                <a:ea typeface="Montserrat"/>
                <a:cs typeface="Montserrat"/>
                <a:sym typeface="Montserrat"/>
              </a:rPr>
              <a:t>rate the example.</a:t>
            </a:r>
          </a:p>
        </p:txBody>
      </p:sp>
      <p:sp>
        <p:nvSpPr>
          <p:cNvPr id="5" name="TextBox 5"/>
          <p:cNvSpPr txBox="1"/>
          <p:nvPr/>
        </p:nvSpPr>
        <p:spPr>
          <a:xfrm>
            <a:off x="7532995" y="152400"/>
            <a:ext cx="7565993" cy="2278903"/>
          </a:xfrm>
          <a:prstGeom prst="rect">
            <a:avLst/>
          </a:prstGeom>
        </p:spPr>
        <p:txBody>
          <a:bodyPr lIns="0" tIns="0" rIns="0" bIns="0" rtlCol="0" anchor="t">
            <a:spAutoFit/>
          </a:bodyPr>
          <a:lstStyle/>
          <a:p>
            <a:pPr algn="l">
              <a:lnSpc>
                <a:spcPts val="8800"/>
              </a:lnSpc>
            </a:pPr>
            <a:r>
              <a:rPr lang="en-US" sz="8800">
                <a:solidFill>
                  <a:srgbClr val="FAFAFA"/>
                </a:solidFill>
                <a:latin typeface="Kollektif"/>
                <a:ea typeface="Kollektif"/>
                <a:cs typeface="Kollektif"/>
                <a:sym typeface="Kollektif"/>
              </a:rPr>
              <a:t>The RL Process</a:t>
            </a:r>
          </a:p>
          <a:p>
            <a:pPr algn="l">
              <a:lnSpc>
                <a:spcPts val="8799"/>
              </a:lnSpc>
            </a:pPr>
            <a:endParaRPr lang="en-US" sz="8800">
              <a:solidFill>
                <a:srgbClr val="FAFAFA"/>
              </a:solidFill>
              <a:latin typeface="Kollektif"/>
              <a:ea typeface="Kollektif"/>
              <a:cs typeface="Kollektif"/>
              <a:sym typeface="Kollekt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46C90"/>
        </a:solidFill>
        <a:effectLst/>
      </p:bgPr>
    </p:bg>
    <p:spTree>
      <p:nvGrpSpPr>
        <p:cNvPr id="1" name=""/>
        <p:cNvGrpSpPr/>
        <p:nvPr/>
      </p:nvGrpSpPr>
      <p:grpSpPr>
        <a:xfrm>
          <a:off x="0" y="0"/>
          <a:ext cx="0" cy="0"/>
          <a:chOff x="0" y="0"/>
          <a:chExt cx="0" cy="0"/>
        </a:xfrm>
      </p:grpSpPr>
      <p:sp>
        <p:nvSpPr>
          <p:cNvPr id="2" name="Freeform 2"/>
          <p:cNvSpPr/>
          <p:nvPr/>
        </p:nvSpPr>
        <p:spPr>
          <a:xfrm>
            <a:off x="3086132" y="1028700"/>
            <a:ext cx="3656410" cy="6352238"/>
          </a:xfrm>
          <a:custGeom>
            <a:avLst/>
            <a:gdLst/>
            <a:ahLst/>
            <a:cxnLst/>
            <a:rect l="l" t="t" r="r" b="b"/>
            <a:pathLst>
              <a:path w="3656410" h="6352238">
                <a:moveTo>
                  <a:pt x="0" y="0"/>
                </a:moveTo>
                <a:lnTo>
                  <a:pt x="3656410" y="0"/>
                </a:lnTo>
                <a:lnTo>
                  <a:pt x="3656410" y="6352238"/>
                </a:lnTo>
                <a:lnTo>
                  <a:pt x="0" y="6352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3350950" y="500090"/>
            <a:ext cx="373566" cy="373566"/>
          </a:xfrm>
          <a:custGeom>
            <a:avLst/>
            <a:gdLst/>
            <a:ahLst/>
            <a:cxnLst/>
            <a:rect l="l" t="t" r="r" b="b"/>
            <a:pathLst>
              <a:path w="373566" h="373566">
                <a:moveTo>
                  <a:pt x="0" y="0"/>
                </a:moveTo>
                <a:lnTo>
                  <a:pt x="373566" y="0"/>
                </a:lnTo>
                <a:lnTo>
                  <a:pt x="373566" y="373566"/>
                </a:lnTo>
                <a:lnTo>
                  <a:pt x="0" y="37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TextBox 4"/>
          <p:cNvSpPr txBox="1"/>
          <p:nvPr/>
        </p:nvSpPr>
        <p:spPr>
          <a:xfrm>
            <a:off x="8717089" y="3146375"/>
            <a:ext cx="7740840" cy="5081920"/>
          </a:xfrm>
          <a:prstGeom prst="rect">
            <a:avLst/>
          </a:prstGeom>
        </p:spPr>
        <p:txBody>
          <a:bodyPr lIns="0" tIns="0" rIns="0" bIns="0" rtlCol="0" anchor="t">
            <a:spAutoFit/>
          </a:bodyPr>
          <a:lstStyle/>
          <a:p>
            <a:pPr algn="ctr">
              <a:lnSpc>
                <a:spcPts val="4022"/>
              </a:lnSpc>
            </a:pPr>
            <a:r>
              <a:rPr lang="en-US" sz="4022">
                <a:solidFill>
                  <a:srgbClr val="000000"/>
                </a:solidFill>
                <a:latin typeface="Kollektif"/>
                <a:ea typeface="Kollektif"/>
                <a:cs typeface="Kollektif"/>
                <a:sym typeface="Kollektif"/>
              </a:rPr>
              <a:t>A robot in a maze:</a:t>
            </a:r>
          </a:p>
          <a:p>
            <a:pPr marL="868544" lvl="1" indent="-434272" algn="ctr">
              <a:lnSpc>
                <a:spcPts val="4022"/>
              </a:lnSpc>
              <a:buFont typeface="Arial"/>
              <a:buChar char="•"/>
            </a:pPr>
            <a:r>
              <a:rPr lang="en-US" sz="4022">
                <a:solidFill>
                  <a:srgbClr val="000000"/>
                </a:solidFill>
                <a:latin typeface="Kollektif"/>
                <a:ea typeface="Kollektif"/>
                <a:cs typeface="Kollektif"/>
                <a:sym typeface="Kollektif"/>
              </a:rPr>
              <a:t>State: Its current position.</a:t>
            </a:r>
          </a:p>
          <a:p>
            <a:pPr marL="868544" lvl="1" indent="-434272" algn="ctr">
              <a:lnSpc>
                <a:spcPts val="4022"/>
              </a:lnSpc>
              <a:buFont typeface="Arial"/>
              <a:buChar char="•"/>
            </a:pPr>
            <a:r>
              <a:rPr lang="en-US" sz="4022">
                <a:solidFill>
                  <a:srgbClr val="000000"/>
                </a:solidFill>
                <a:latin typeface="Kollektif"/>
                <a:ea typeface="Kollektif"/>
                <a:cs typeface="Kollektif"/>
                <a:sym typeface="Kollektif"/>
              </a:rPr>
              <a:t>Action: Move left, right, up, or down.</a:t>
            </a:r>
          </a:p>
          <a:p>
            <a:pPr marL="868544" lvl="1" indent="-434272" algn="ctr">
              <a:lnSpc>
                <a:spcPts val="4022"/>
              </a:lnSpc>
              <a:buFont typeface="Arial"/>
              <a:buChar char="•"/>
            </a:pPr>
            <a:r>
              <a:rPr lang="en-US" sz="4022">
                <a:solidFill>
                  <a:srgbClr val="000000"/>
                </a:solidFill>
                <a:latin typeface="Kollektif"/>
                <a:ea typeface="Kollektif"/>
                <a:cs typeface="Kollektif"/>
                <a:sym typeface="Kollektif"/>
              </a:rPr>
              <a:t>Reward: +10 for reaching the exit, -1 for hitting a wall.</a:t>
            </a:r>
          </a:p>
          <a:p>
            <a:pPr marL="868544" lvl="1" indent="-434272" algn="ctr">
              <a:lnSpc>
                <a:spcPts val="4022"/>
              </a:lnSpc>
              <a:buFont typeface="Arial"/>
              <a:buChar char="•"/>
            </a:pPr>
            <a:r>
              <a:rPr lang="en-US" sz="4022">
                <a:solidFill>
                  <a:srgbClr val="000000"/>
                </a:solidFill>
                <a:latin typeface="Kollektif"/>
                <a:ea typeface="Kollektif"/>
                <a:cs typeface="Kollektif"/>
                <a:sym typeface="Kollektif"/>
              </a:rPr>
              <a:t>Update: Adjusts its strategy to favor paths leading to the exit.</a:t>
            </a:r>
          </a:p>
          <a:p>
            <a:pPr algn="ctr">
              <a:lnSpc>
                <a:spcPts val="4022"/>
              </a:lnSpc>
            </a:pPr>
            <a:endParaRPr lang="en-US" sz="4022">
              <a:solidFill>
                <a:srgbClr val="000000"/>
              </a:solidFill>
              <a:latin typeface="Kollektif"/>
              <a:ea typeface="Kollektif"/>
              <a:cs typeface="Kollektif"/>
              <a:sym typeface="Kollektif"/>
            </a:endParaRPr>
          </a:p>
        </p:txBody>
      </p:sp>
      <p:sp>
        <p:nvSpPr>
          <p:cNvPr id="5" name="TextBox 5"/>
          <p:cNvSpPr txBox="1"/>
          <p:nvPr/>
        </p:nvSpPr>
        <p:spPr>
          <a:xfrm>
            <a:off x="7915719" y="848798"/>
            <a:ext cx="9343581" cy="1165487"/>
          </a:xfrm>
          <a:prstGeom prst="rect">
            <a:avLst/>
          </a:prstGeom>
        </p:spPr>
        <p:txBody>
          <a:bodyPr lIns="0" tIns="0" rIns="0" bIns="0" rtlCol="0" anchor="t">
            <a:spAutoFit/>
          </a:bodyPr>
          <a:lstStyle/>
          <a:p>
            <a:pPr algn="ctr">
              <a:lnSpc>
                <a:spcPts val="8799"/>
              </a:lnSpc>
            </a:pPr>
            <a:r>
              <a:rPr lang="en-US" sz="8799">
                <a:solidFill>
                  <a:srgbClr val="000000"/>
                </a:solidFill>
                <a:latin typeface="Kollektif"/>
                <a:ea typeface="Kollektif"/>
                <a:cs typeface="Kollektif"/>
                <a:sym typeface="Kollektif"/>
              </a:rPr>
              <a:t>SIMPLE EXAMPLE</a:t>
            </a:r>
          </a:p>
        </p:txBody>
      </p:sp>
      <p:sp>
        <p:nvSpPr>
          <p:cNvPr id="6" name="TextBox 6"/>
          <p:cNvSpPr txBox="1"/>
          <p:nvPr/>
        </p:nvSpPr>
        <p:spPr>
          <a:xfrm>
            <a:off x="529038" y="7647966"/>
            <a:ext cx="9326545" cy="747366"/>
          </a:xfrm>
          <a:prstGeom prst="rect">
            <a:avLst/>
          </a:prstGeom>
        </p:spPr>
        <p:txBody>
          <a:bodyPr lIns="0" tIns="0" rIns="0" bIns="0" rtlCol="0" anchor="t">
            <a:spAutoFit/>
          </a:bodyPr>
          <a:lstStyle/>
          <a:p>
            <a:pPr algn="ctr">
              <a:lnSpc>
                <a:spcPts val="2931"/>
              </a:lnSpc>
              <a:spcBef>
                <a:spcPct val="0"/>
              </a:spcBef>
            </a:pPr>
            <a:r>
              <a:rPr lang="en-US" sz="2093">
                <a:solidFill>
                  <a:srgbClr val="000000"/>
                </a:solidFill>
                <a:latin typeface="Kollektif"/>
                <a:ea typeface="Kollektif"/>
                <a:cs typeface="Kollektif"/>
                <a:sym typeface="Kollektif"/>
              </a:rPr>
              <a:t>Agent (circle) → Action (arrow) → Environment (box) → State &amp; Reward (arrow back to Agent).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Reinforcement learning architecture. (b) Deep reinforcement learning architecture with deep neural networks replacing the traditional Q-table.">
            <a:extLst>
              <a:ext uri="{FF2B5EF4-FFF2-40B4-BE49-F238E27FC236}">
                <a16:creationId xmlns:a16="http://schemas.microsoft.com/office/drawing/2014/main" id="{7BA061A6-3818-468D-07EE-8EF9DAA23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31"/>
          <a:stretch/>
        </p:blipFill>
        <p:spPr bwMode="auto">
          <a:xfrm>
            <a:off x="4900804" y="1225549"/>
            <a:ext cx="8486391" cy="783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1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71A218-A633-0491-613B-767A20DB0C06}"/>
              </a:ext>
            </a:extLst>
          </p:cNvPr>
          <p:cNvGraphicFramePr>
            <a:graphicFrameLocks noGrp="1"/>
          </p:cNvGraphicFramePr>
          <p:nvPr>
            <p:extLst>
              <p:ext uri="{D42A27DB-BD31-4B8C-83A1-F6EECF244321}">
                <p14:modId xmlns:p14="http://schemas.microsoft.com/office/powerpoint/2010/main" val="2275918961"/>
              </p:ext>
            </p:extLst>
          </p:nvPr>
        </p:nvGraphicFramePr>
        <p:xfrm>
          <a:off x="965200" y="1442041"/>
          <a:ext cx="16357600" cy="7402919"/>
        </p:xfrm>
        <a:graphic>
          <a:graphicData uri="http://schemas.openxmlformats.org/drawingml/2006/table">
            <a:tbl>
              <a:tblPr firstRow="1" bandRow="1">
                <a:noFill/>
                <a:tableStyleId>{69C7853C-536D-4A76-A0AE-DD22124D55A5}</a:tableStyleId>
              </a:tblPr>
              <a:tblGrid>
                <a:gridCol w="1767369">
                  <a:extLst>
                    <a:ext uri="{9D8B030D-6E8A-4147-A177-3AD203B41FA5}">
                      <a16:colId xmlns:a16="http://schemas.microsoft.com/office/drawing/2014/main" val="2840547355"/>
                    </a:ext>
                  </a:extLst>
                </a:gridCol>
                <a:gridCol w="8586202">
                  <a:extLst>
                    <a:ext uri="{9D8B030D-6E8A-4147-A177-3AD203B41FA5}">
                      <a16:colId xmlns:a16="http://schemas.microsoft.com/office/drawing/2014/main" val="226550978"/>
                    </a:ext>
                  </a:extLst>
                </a:gridCol>
                <a:gridCol w="6004029">
                  <a:extLst>
                    <a:ext uri="{9D8B030D-6E8A-4147-A177-3AD203B41FA5}">
                      <a16:colId xmlns:a16="http://schemas.microsoft.com/office/drawing/2014/main" val="2742758798"/>
                    </a:ext>
                  </a:extLst>
                </a:gridCol>
              </a:tblGrid>
              <a:tr h="572051">
                <a:tc>
                  <a:txBody>
                    <a:bodyPr/>
                    <a:lstStyle/>
                    <a:p>
                      <a:pPr algn="ctr" fontAlgn="t" latinLnBrk="0"/>
                      <a:r>
                        <a:rPr lang="en-CA" sz="1700" b="1" cap="all" spc="60">
                          <a:solidFill>
                            <a:schemeClr val="tx1"/>
                          </a:solidFill>
                          <a:effectLst/>
                          <a:latin typeface="Tenorite" panose="00000500000000000000" pitchFamily="2" charset="0"/>
                        </a:rPr>
                        <a:t>Algorithm</a:t>
                      </a:r>
                    </a:p>
                  </a:txBody>
                  <a:tcPr marL="31387" marR="31387" marT="130012" marB="130012" anchor="b">
                    <a:lnL w="12700" cmpd="sng">
                      <a:noFill/>
                    </a:lnL>
                    <a:lnR w="12700" cmpd="sng">
                      <a:noFill/>
                    </a:lnR>
                    <a:lnT w="12700" cmpd="sng">
                      <a:noFill/>
                    </a:lnT>
                    <a:lnB w="38100" cmpd="sng">
                      <a:noFill/>
                    </a:lnB>
                    <a:noFill/>
                  </a:tcPr>
                </a:tc>
                <a:tc>
                  <a:txBody>
                    <a:bodyPr/>
                    <a:lstStyle/>
                    <a:p>
                      <a:pPr algn="ctr" fontAlgn="t" latinLnBrk="0"/>
                      <a:r>
                        <a:rPr lang="en-CA" sz="1700" b="1" cap="all" spc="60">
                          <a:solidFill>
                            <a:schemeClr val="tx1"/>
                          </a:solidFill>
                          <a:effectLst/>
                          <a:latin typeface="Tenorite" panose="00000500000000000000" pitchFamily="2" charset="0"/>
                        </a:rPr>
                        <a:t>Key Feature</a:t>
                      </a:r>
                    </a:p>
                  </a:txBody>
                  <a:tcPr marL="31387" marR="31387" marT="130012" marB="130012" anchor="b">
                    <a:lnL w="12700" cmpd="sng">
                      <a:noFill/>
                    </a:lnL>
                    <a:lnR w="12700" cmpd="sng">
                      <a:noFill/>
                    </a:lnR>
                    <a:lnT w="12700" cmpd="sng">
                      <a:noFill/>
                    </a:lnT>
                    <a:lnB w="38100" cmpd="sng">
                      <a:noFill/>
                    </a:lnB>
                    <a:noFill/>
                  </a:tcPr>
                </a:tc>
                <a:tc>
                  <a:txBody>
                    <a:bodyPr/>
                    <a:lstStyle/>
                    <a:p>
                      <a:pPr algn="ctr" fontAlgn="t" latinLnBrk="0"/>
                      <a:r>
                        <a:rPr lang="en-CA" sz="1700" b="1" cap="all" spc="60">
                          <a:solidFill>
                            <a:schemeClr val="tx1"/>
                          </a:solidFill>
                          <a:effectLst/>
                          <a:latin typeface="Tenorite" panose="00000500000000000000" pitchFamily="2" charset="0"/>
                        </a:rPr>
                        <a:t>Use Case</a:t>
                      </a:r>
                    </a:p>
                  </a:txBody>
                  <a:tcPr marL="31387" marR="31387" marT="130012" marB="130012" anchor="b">
                    <a:lnL w="12700" cmpd="sng">
                      <a:noFill/>
                    </a:lnL>
                    <a:lnR w="12700" cmpd="sng">
                      <a:noFill/>
                    </a:lnR>
                    <a:lnT w="12700" cmpd="sng">
                      <a:noFill/>
                    </a:lnT>
                    <a:lnB w="38100" cmpd="sng">
                      <a:noFill/>
                    </a:lnB>
                    <a:noFill/>
                  </a:tcPr>
                </a:tc>
                <a:extLst>
                  <a:ext uri="{0D108BD9-81ED-4DB2-BD59-A6C34878D82A}">
                    <a16:rowId xmlns:a16="http://schemas.microsoft.com/office/drawing/2014/main" val="2205184109"/>
                  </a:ext>
                </a:extLst>
              </a:tr>
              <a:tr h="891105">
                <a:tc>
                  <a:txBody>
                    <a:bodyPr/>
                    <a:lstStyle/>
                    <a:p>
                      <a:pPr algn="ctr" fontAlgn="base" latinLnBrk="0"/>
                      <a:r>
                        <a:rPr lang="en-CA" sz="2300" b="0" cap="none" spc="0">
                          <a:solidFill>
                            <a:schemeClr val="tx1"/>
                          </a:solidFill>
                          <a:effectLst/>
                          <a:latin typeface="Tenorite" panose="00000500000000000000" pitchFamily="2" charset="0"/>
                        </a:rPr>
                        <a:t>Q-Learning</a:t>
                      </a:r>
                      <a:endParaRPr lang="en-CA" sz="2300" cap="none" spc="0">
                        <a:solidFill>
                          <a:schemeClr val="tx1"/>
                        </a:solidFill>
                        <a:effectLst/>
                        <a:latin typeface="Tenorite" panose="00000500000000000000" pitchFamily="2" charset="0"/>
                      </a:endParaRPr>
                    </a:p>
                  </a:txBody>
                  <a:tcPr marL="31387" marR="31387" marT="15694" marB="130012" anchor="ctr">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Updates Q-values using Bellman equation; table-based.</a:t>
                      </a:r>
                    </a:p>
                  </a:txBody>
                  <a:tcPr marL="31387" marR="31387" marT="15694" marB="130012" anchor="ctr">
                    <a:lnL w="12700" cmpd="sng">
                      <a:noFill/>
                      <a:prstDash val="solid"/>
                    </a:lnL>
                    <a:lnR w="12700" cmpd="sng">
                      <a:noFill/>
                      <a:prstDash val="solid"/>
                    </a:lnR>
                    <a:lnT w="38100" cmpd="sng">
                      <a:noFill/>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Simple environments with small state-action spaces.</a:t>
                      </a:r>
                    </a:p>
                  </a:txBody>
                  <a:tcPr marL="31387" marR="31387" marT="15694" marB="13001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133738256"/>
                  </a:ext>
                </a:extLst>
              </a:tr>
              <a:tr h="891105">
                <a:tc>
                  <a:txBody>
                    <a:bodyPr/>
                    <a:lstStyle/>
                    <a:p>
                      <a:pPr algn="ctr" fontAlgn="base" latinLnBrk="0"/>
                      <a:r>
                        <a:rPr lang="en-CA" sz="2300" b="0" cap="none" spc="0">
                          <a:solidFill>
                            <a:schemeClr val="tx1"/>
                          </a:solidFill>
                          <a:effectLst/>
                          <a:latin typeface="Tenorite" panose="00000500000000000000" pitchFamily="2" charset="0"/>
                        </a:rPr>
                        <a:t>SARSA</a:t>
                      </a:r>
                      <a:endParaRPr lang="en-CA" sz="2300" cap="none" spc="0">
                        <a:solidFill>
                          <a:schemeClr val="tx1"/>
                        </a:solidFill>
                        <a:effectLst/>
                        <a:latin typeface="Tenorite" panose="00000500000000000000" pitchFamily="2" charset="0"/>
                      </a:endParaRP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US" sz="2300" cap="none" spc="0">
                          <a:solidFill>
                            <a:schemeClr val="tx1"/>
                          </a:solidFill>
                          <a:effectLst/>
                          <a:latin typeface="Tenorite" panose="00000500000000000000" pitchFamily="2" charset="0"/>
                        </a:rPr>
                        <a:t>Updates Q-values using current policy’s actions; includes eligibility traces.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CA" sz="2300" cap="none" spc="0">
                          <a:solidFill>
                            <a:schemeClr val="tx1"/>
                          </a:solidFill>
                          <a:effectLst/>
                          <a:latin typeface="Tenorite" panose="00000500000000000000" pitchFamily="2" charset="0"/>
                        </a:rPr>
                        <a:t>Environments requiring risk-averse policies.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714182883"/>
                  </a:ext>
                </a:extLst>
              </a:tr>
              <a:tr h="891105">
                <a:tc>
                  <a:txBody>
                    <a:bodyPr/>
                    <a:lstStyle/>
                    <a:p>
                      <a:pPr algn="ctr" fontAlgn="base" latinLnBrk="0"/>
                      <a:r>
                        <a:rPr lang="en-CA" sz="2300" b="0" cap="none" spc="0">
                          <a:solidFill>
                            <a:schemeClr val="tx1"/>
                          </a:solidFill>
                          <a:effectLst/>
                          <a:latin typeface="Tenorite" panose="00000500000000000000" pitchFamily="2" charset="0"/>
                        </a:rPr>
                        <a:t>DQN</a:t>
                      </a:r>
                      <a:endParaRPr lang="en-CA" sz="2300" cap="none" spc="0">
                        <a:solidFill>
                          <a:schemeClr val="tx1"/>
                        </a:solidFill>
                        <a:effectLst/>
                        <a:latin typeface="Tenorite" panose="00000500000000000000" pitchFamily="2" charset="0"/>
                      </a:endParaRPr>
                    </a:p>
                  </a:txBody>
                  <a:tcPr marL="31387" marR="31387" marT="15694" marB="130012"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Combines Q-learning with neural networks; handles high-dimensional states.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fr-FR" sz="2300" cap="none" spc="0" err="1">
                          <a:solidFill>
                            <a:schemeClr val="tx1"/>
                          </a:solidFill>
                          <a:effectLst/>
                          <a:latin typeface="Tenorite" panose="00000500000000000000" pitchFamily="2" charset="0"/>
                        </a:rPr>
                        <a:t>Complex</a:t>
                      </a:r>
                      <a:r>
                        <a:rPr lang="fr-FR" sz="2300" cap="none" spc="0">
                          <a:solidFill>
                            <a:schemeClr val="tx1"/>
                          </a:solidFill>
                          <a:effectLst/>
                          <a:latin typeface="Tenorite" panose="00000500000000000000" pitchFamily="2" charset="0"/>
                        </a:rPr>
                        <a:t> </a:t>
                      </a:r>
                      <a:r>
                        <a:rPr lang="fr-FR" sz="2300" cap="none" spc="0" err="1">
                          <a:solidFill>
                            <a:schemeClr val="tx1"/>
                          </a:solidFill>
                          <a:effectLst/>
                          <a:latin typeface="Tenorite" panose="00000500000000000000" pitchFamily="2" charset="0"/>
                        </a:rPr>
                        <a:t>environments</a:t>
                      </a:r>
                      <a:r>
                        <a:rPr lang="fr-FR" sz="2300" cap="none" spc="0">
                          <a:solidFill>
                            <a:schemeClr val="tx1"/>
                          </a:solidFill>
                          <a:effectLst/>
                          <a:latin typeface="Tenorite" panose="00000500000000000000" pitchFamily="2" charset="0"/>
                        </a:rPr>
                        <a:t> (e.g., </a:t>
                      </a:r>
                      <a:r>
                        <a:rPr lang="fr-FR" sz="2300" cap="none" spc="0" err="1">
                          <a:solidFill>
                            <a:schemeClr val="tx1"/>
                          </a:solidFill>
                          <a:effectLst/>
                          <a:latin typeface="Tenorite" panose="00000500000000000000" pitchFamily="2" charset="0"/>
                        </a:rPr>
                        <a:t>video</a:t>
                      </a:r>
                      <a:r>
                        <a:rPr lang="fr-FR" sz="2300" cap="none" spc="0">
                          <a:solidFill>
                            <a:schemeClr val="tx1"/>
                          </a:solidFill>
                          <a:effectLst/>
                          <a:latin typeface="Tenorite" panose="00000500000000000000" pitchFamily="2" charset="0"/>
                        </a:rPr>
                        <a:t> </a:t>
                      </a:r>
                      <a:r>
                        <a:rPr lang="fr-FR" sz="2300" cap="none" spc="0" err="1">
                          <a:solidFill>
                            <a:schemeClr val="tx1"/>
                          </a:solidFill>
                          <a:effectLst/>
                          <a:latin typeface="Tenorite" panose="00000500000000000000" pitchFamily="2" charset="0"/>
                        </a:rPr>
                        <a:t>games</a:t>
                      </a:r>
                      <a:r>
                        <a:rPr lang="fr-FR" sz="2300" cap="none" spc="0">
                          <a:solidFill>
                            <a:schemeClr val="tx1"/>
                          </a:solidFill>
                          <a:effectLst/>
                          <a:latin typeface="Tenorite" panose="00000500000000000000" pitchFamily="2" charset="0"/>
                        </a:rPr>
                        <a:t>).</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9671939"/>
                  </a:ext>
                </a:extLst>
              </a:tr>
              <a:tr h="544408">
                <a:tc>
                  <a:txBody>
                    <a:bodyPr/>
                    <a:lstStyle/>
                    <a:p>
                      <a:pPr algn="ctr" fontAlgn="base" latinLnBrk="0"/>
                      <a:r>
                        <a:rPr lang="en-CA" sz="2300" b="0" cap="none" spc="0">
                          <a:solidFill>
                            <a:schemeClr val="tx1"/>
                          </a:solidFill>
                          <a:effectLst/>
                          <a:latin typeface="Tenorite" panose="00000500000000000000" pitchFamily="2" charset="0"/>
                        </a:rPr>
                        <a:t>DDPG</a:t>
                      </a:r>
                      <a:endParaRPr lang="en-CA" sz="2300" cap="none" spc="0">
                        <a:solidFill>
                          <a:schemeClr val="tx1"/>
                        </a:solidFill>
                        <a:effectLst/>
                        <a:latin typeface="Tenorite" panose="00000500000000000000" pitchFamily="2" charset="0"/>
                      </a:endParaRP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US" sz="2300" cap="none" spc="0">
                          <a:solidFill>
                            <a:schemeClr val="tx1"/>
                          </a:solidFill>
                          <a:effectLst/>
                          <a:latin typeface="Tenorite" panose="00000500000000000000" pitchFamily="2" charset="0"/>
                        </a:rPr>
                        <a:t>Actor-critic architecture; deterministic policy for continuous control.</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CA" sz="2300" cap="none" spc="0">
                          <a:solidFill>
                            <a:schemeClr val="tx1"/>
                          </a:solidFill>
                          <a:effectLst/>
                          <a:latin typeface="Tenorite" panose="00000500000000000000" pitchFamily="2" charset="0"/>
                        </a:rPr>
                        <a:t>Robotics, physical simulations.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880028237"/>
                  </a:ext>
                </a:extLst>
              </a:tr>
              <a:tr h="544408">
                <a:tc>
                  <a:txBody>
                    <a:bodyPr/>
                    <a:lstStyle/>
                    <a:p>
                      <a:pPr algn="ctr" fontAlgn="base" latinLnBrk="0"/>
                      <a:r>
                        <a:rPr lang="en-CA" sz="2300" b="0" cap="none" spc="0">
                          <a:solidFill>
                            <a:schemeClr val="tx1"/>
                          </a:solidFill>
                          <a:effectLst/>
                          <a:latin typeface="Tenorite" panose="00000500000000000000" pitchFamily="2" charset="0"/>
                        </a:rPr>
                        <a:t>TD3</a:t>
                      </a:r>
                      <a:endParaRPr lang="en-CA" sz="2300" cap="none" spc="0">
                        <a:solidFill>
                          <a:schemeClr val="tx1"/>
                        </a:solidFill>
                        <a:effectLst/>
                        <a:latin typeface="Tenorite" panose="00000500000000000000" pitchFamily="2" charset="0"/>
                      </a:endParaRPr>
                    </a:p>
                  </a:txBody>
                  <a:tcPr marL="31387" marR="31387" marT="15694" marB="130012"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Twin critics reduce overestimation bias; delayed policy updates.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CA" sz="2300" cap="none" spc="0">
                          <a:solidFill>
                            <a:schemeClr val="tx1"/>
                          </a:solidFill>
                          <a:effectLst/>
                          <a:latin typeface="Tenorite" panose="00000500000000000000" pitchFamily="2" charset="0"/>
                        </a:rPr>
                        <a:t>High-precision continuous control.</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84779853"/>
                  </a:ext>
                </a:extLst>
              </a:tr>
              <a:tr h="891105">
                <a:tc>
                  <a:txBody>
                    <a:bodyPr/>
                    <a:lstStyle/>
                    <a:p>
                      <a:pPr algn="ctr" fontAlgn="base" latinLnBrk="0"/>
                      <a:r>
                        <a:rPr lang="en-CA" sz="2300" b="0" cap="none" spc="0">
                          <a:solidFill>
                            <a:schemeClr val="tx1"/>
                          </a:solidFill>
                          <a:effectLst/>
                          <a:latin typeface="Tenorite" panose="00000500000000000000" pitchFamily="2" charset="0"/>
                        </a:rPr>
                        <a:t>A3C</a:t>
                      </a:r>
                      <a:endParaRPr lang="en-CA" sz="2300" cap="none" spc="0">
                        <a:solidFill>
                          <a:schemeClr val="tx1"/>
                        </a:solidFill>
                        <a:effectLst/>
                        <a:latin typeface="Tenorite" panose="00000500000000000000" pitchFamily="2" charset="0"/>
                      </a:endParaRP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US" sz="2300" cap="none" spc="0">
                          <a:solidFill>
                            <a:schemeClr val="tx1"/>
                          </a:solidFill>
                          <a:effectLst/>
                          <a:latin typeface="Tenorite" panose="00000500000000000000" pitchFamily="2" charset="0"/>
                        </a:rPr>
                        <a:t>Asynchronous updates; uses advantage (action-value minus state-value).</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US" sz="2300" cap="none" spc="0">
                          <a:solidFill>
                            <a:schemeClr val="tx1"/>
                          </a:solidFill>
                          <a:effectLst/>
                          <a:latin typeface="Tenorite" panose="00000500000000000000" pitchFamily="2" charset="0"/>
                        </a:rPr>
                        <a:t>Parallelized training in complex environments.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338964138"/>
                  </a:ext>
                </a:extLst>
              </a:tr>
              <a:tr h="544408">
                <a:tc>
                  <a:txBody>
                    <a:bodyPr/>
                    <a:lstStyle/>
                    <a:p>
                      <a:pPr algn="ctr" fontAlgn="base" latinLnBrk="0"/>
                      <a:r>
                        <a:rPr lang="en-CA" sz="2300" b="0" cap="none" spc="0">
                          <a:solidFill>
                            <a:schemeClr val="tx1"/>
                          </a:solidFill>
                          <a:effectLst/>
                          <a:latin typeface="Tenorite" panose="00000500000000000000" pitchFamily="2" charset="0"/>
                        </a:rPr>
                        <a:t>PPO</a:t>
                      </a:r>
                      <a:endParaRPr lang="en-CA" sz="2300" cap="none" spc="0">
                        <a:solidFill>
                          <a:schemeClr val="tx1"/>
                        </a:solidFill>
                        <a:effectLst/>
                        <a:latin typeface="Tenorite" panose="00000500000000000000" pitchFamily="2" charset="0"/>
                      </a:endParaRPr>
                    </a:p>
                  </a:txBody>
                  <a:tcPr marL="31387" marR="31387" marT="15694" marB="130012"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Clipped objective function for stable policy updates.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CA" sz="2300" cap="none" spc="0">
                          <a:solidFill>
                            <a:schemeClr val="tx1"/>
                          </a:solidFill>
                          <a:effectLst/>
                          <a:latin typeface="Tenorite" panose="00000500000000000000" pitchFamily="2" charset="0"/>
                        </a:rPr>
                        <a:t>General-purpose RL with stability.</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98850873"/>
                  </a:ext>
                </a:extLst>
              </a:tr>
              <a:tr h="544408">
                <a:tc>
                  <a:txBody>
                    <a:bodyPr/>
                    <a:lstStyle/>
                    <a:p>
                      <a:pPr algn="ctr" fontAlgn="base" latinLnBrk="0"/>
                      <a:r>
                        <a:rPr lang="en-CA" sz="2300" b="0" cap="none" spc="0">
                          <a:solidFill>
                            <a:schemeClr val="tx1"/>
                          </a:solidFill>
                          <a:effectLst/>
                          <a:latin typeface="Tenorite" panose="00000500000000000000" pitchFamily="2" charset="0"/>
                        </a:rPr>
                        <a:t>SAC</a:t>
                      </a:r>
                      <a:endParaRPr lang="en-CA" sz="2300" cap="none" spc="0">
                        <a:solidFill>
                          <a:schemeClr val="tx1"/>
                        </a:solidFill>
                        <a:effectLst/>
                        <a:latin typeface="Tenorite" panose="00000500000000000000" pitchFamily="2" charset="0"/>
                      </a:endParaRP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US" sz="2300" cap="none" spc="0">
                          <a:solidFill>
                            <a:schemeClr val="tx1"/>
                          </a:solidFill>
                          <a:effectLst/>
                          <a:latin typeface="Tenorite" panose="00000500000000000000" pitchFamily="2" charset="0"/>
                        </a:rPr>
                        <a:t>Maximizes entropy for exploration; stochastic policy.</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CA" sz="2300" cap="none" spc="0">
                          <a:solidFill>
                            <a:schemeClr val="tx1"/>
                          </a:solidFill>
                          <a:effectLst/>
                          <a:latin typeface="Tenorite" panose="00000500000000000000" pitchFamily="2" charset="0"/>
                        </a:rPr>
                        <a:t>Exploration-heavy tasks.</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84074948"/>
                  </a:ext>
                </a:extLst>
              </a:tr>
              <a:tr h="544408">
                <a:tc>
                  <a:txBody>
                    <a:bodyPr/>
                    <a:lstStyle/>
                    <a:p>
                      <a:pPr algn="ctr" fontAlgn="base" latinLnBrk="0"/>
                      <a:r>
                        <a:rPr lang="en-CA" sz="2300" b="0" cap="none" spc="0">
                          <a:solidFill>
                            <a:schemeClr val="tx1"/>
                          </a:solidFill>
                          <a:effectLst/>
                          <a:latin typeface="Tenorite" panose="00000500000000000000" pitchFamily="2" charset="0"/>
                        </a:rPr>
                        <a:t>Monte Carlo</a:t>
                      </a:r>
                      <a:endParaRPr lang="en-CA" sz="2300" cap="none" spc="0">
                        <a:solidFill>
                          <a:schemeClr val="tx1"/>
                        </a:solidFill>
                        <a:effectLst/>
                        <a:latin typeface="Tenorite" panose="00000500000000000000" pitchFamily="2" charset="0"/>
                      </a:endParaRPr>
                    </a:p>
                  </a:txBody>
                  <a:tcPr marL="31387" marR="31387" marT="15694" marB="130012" anchor="ctr">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Updates values using full episode returns; high variance.</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latinLnBrk="0"/>
                      <a:r>
                        <a:rPr lang="en-US" sz="2300" cap="none" spc="0">
                          <a:solidFill>
                            <a:schemeClr val="tx1"/>
                          </a:solidFill>
                          <a:effectLst/>
                          <a:latin typeface="Tenorite" panose="00000500000000000000" pitchFamily="2" charset="0"/>
                        </a:rPr>
                        <a:t>Episodic tasks with clear termination.</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51728369"/>
                  </a:ext>
                </a:extLst>
              </a:tr>
              <a:tr h="544408">
                <a:tc>
                  <a:txBody>
                    <a:bodyPr/>
                    <a:lstStyle/>
                    <a:p>
                      <a:pPr algn="ctr" fontAlgn="base" latinLnBrk="0"/>
                      <a:r>
                        <a:rPr lang="en-CA" sz="2300" b="0" cap="none" spc="0">
                          <a:solidFill>
                            <a:schemeClr val="tx1"/>
                          </a:solidFill>
                          <a:effectLst/>
                          <a:latin typeface="Tenorite" panose="00000500000000000000" pitchFamily="2" charset="0"/>
                        </a:rPr>
                        <a:t>TRPO</a:t>
                      </a:r>
                      <a:endParaRPr lang="en-CA" sz="2300" cap="none" spc="0">
                        <a:solidFill>
                          <a:schemeClr val="tx1"/>
                        </a:solidFill>
                        <a:effectLst/>
                        <a:latin typeface="Tenorite" panose="00000500000000000000" pitchFamily="2" charset="0"/>
                      </a:endParaRP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CA" sz="2300" cap="none" spc="0">
                          <a:solidFill>
                            <a:schemeClr val="tx1"/>
                          </a:solidFill>
                          <a:effectLst/>
                          <a:latin typeface="Tenorite" panose="00000500000000000000" pitchFamily="2" charset="0"/>
                        </a:rPr>
                        <a:t>Constrained updates via KL divergence.</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ase" latinLnBrk="0"/>
                      <a:r>
                        <a:rPr lang="en-CA" sz="2300" cap="none" spc="0">
                          <a:solidFill>
                            <a:schemeClr val="tx1"/>
                          </a:solidFill>
                          <a:effectLst/>
                          <a:latin typeface="Tenorite" panose="00000500000000000000" pitchFamily="2" charset="0"/>
                        </a:rPr>
                        <a:t>Stable policy optimization.</a:t>
                      </a:r>
                    </a:p>
                  </a:txBody>
                  <a:tcPr marL="31387" marR="31387" marT="15694" marB="13001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38397675"/>
                  </a:ext>
                </a:extLst>
              </a:tr>
            </a:tbl>
          </a:graphicData>
        </a:graphic>
      </p:graphicFrame>
    </p:spTree>
    <p:extLst>
      <p:ext uri="{BB962C8B-B14F-4D97-AF65-F5344CB8AC3E}">
        <p14:creationId xmlns:p14="http://schemas.microsoft.com/office/powerpoint/2010/main" val="12376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2" name="TextBox 2"/>
          <p:cNvSpPr txBox="1"/>
          <p:nvPr/>
        </p:nvSpPr>
        <p:spPr>
          <a:xfrm>
            <a:off x="568782" y="2763340"/>
            <a:ext cx="13359046" cy="7132096"/>
          </a:xfrm>
          <a:prstGeom prst="rect">
            <a:avLst/>
          </a:prstGeom>
        </p:spPr>
        <p:txBody>
          <a:bodyPr lIns="0" tIns="0" rIns="0" bIns="0" rtlCol="0" anchor="t">
            <a:spAutoFit/>
          </a:bodyPr>
          <a:lstStyle/>
          <a:p>
            <a:pPr marL="621716" lvl="1" indent="-310858" algn="l">
              <a:lnSpc>
                <a:spcPts val="3772"/>
              </a:lnSpc>
              <a:buFont typeface="Arial"/>
              <a:buChar char="•"/>
            </a:pPr>
            <a:r>
              <a:rPr lang="en-US" sz="2879" b="1" dirty="0">
                <a:solidFill>
                  <a:srgbClr val="000000"/>
                </a:solidFill>
                <a:latin typeface="Montserrat Bold"/>
                <a:ea typeface="Montserrat Bold"/>
                <a:cs typeface="Montserrat Bold"/>
                <a:sym typeface="Montserrat Bold"/>
              </a:rPr>
              <a:t>Exploration</a:t>
            </a:r>
            <a:r>
              <a:rPr lang="en-US" sz="2879" dirty="0">
                <a:solidFill>
                  <a:srgbClr val="000000"/>
                </a:solidFill>
                <a:latin typeface="Montserrat"/>
                <a:ea typeface="Montserrat"/>
                <a:cs typeface="Montserrat"/>
                <a:sym typeface="Montserrat"/>
              </a:rPr>
              <a:t>: Trying new actions to discover their effects, essential for learning but may lead to short-term losses.</a:t>
            </a:r>
          </a:p>
          <a:p>
            <a:pPr algn="l">
              <a:lnSpc>
                <a:spcPts val="3772"/>
              </a:lnSpc>
            </a:pPr>
            <a:endParaRPr lang="en-US" sz="2879" dirty="0">
              <a:solidFill>
                <a:srgbClr val="000000"/>
              </a:solidFill>
              <a:latin typeface="Montserrat"/>
              <a:ea typeface="Montserrat"/>
              <a:cs typeface="Montserrat"/>
              <a:sym typeface="Montserrat"/>
            </a:endParaRPr>
          </a:p>
          <a:p>
            <a:pPr marL="621716" lvl="1" indent="-310858" algn="l">
              <a:lnSpc>
                <a:spcPts val="3772"/>
              </a:lnSpc>
              <a:buFont typeface="Arial"/>
              <a:buChar char="•"/>
            </a:pPr>
            <a:r>
              <a:rPr lang="en-US" sz="2879" b="1" dirty="0">
                <a:solidFill>
                  <a:srgbClr val="000000"/>
                </a:solidFill>
                <a:latin typeface="Montserrat Bold"/>
                <a:ea typeface="Montserrat Bold"/>
                <a:cs typeface="Montserrat Bold"/>
                <a:sym typeface="Montserrat Bold"/>
              </a:rPr>
              <a:t>Exploitation</a:t>
            </a:r>
            <a:r>
              <a:rPr lang="en-US" sz="2879" dirty="0">
                <a:solidFill>
                  <a:srgbClr val="000000"/>
                </a:solidFill>
                <a:latin typeface="Montserrat"/>
                <a:ea typeface="Montserrat"/>
                <a:cs typeface="Montserrat"/>
                <a:sym typeface="Montserrat"/>
              </a:rPr>
              <a:t>: Choosing known good actions to maximize immediate rewards, but risks missing better long-term strategies.</a:t>
            </a:r>
          </a:p>
          <a:p>
            <a:pPr algn="l">
              <a:lnSpc>
                <a:spcPts val="3772"/>
              </a:lnSpc>
            </a:pPr>
            <a:endParaRPr lang="en-US" sz="2879" dirty="0">
              <a:solidFill>
                <a:srgbClr val="000000"/>
              </a:solidFill>
              <a:latin typeface="Montserrat"/>
              <a:ea typeface="Montserrat"/>
              <a:cs typeface="Montserrat"/>
              <a:sym typeface="Montserrat"/>
            </a:endParaRPr>
          </a:p>
          <a:p>
            <a:pPr marL="621716" lvl="1" indent="-310858" algn="l">
              <a:lnSpc>
                <a:spcPts val="3772"/>
              </a:lnSpc>
              <a:buFont typeface="Arial"/>
              <a:buChar char="•"/>
            </a:pPr>
            <a:r>
              <a:rPr lang="en-US" sz="2879" dirty="0">
                <a:solidFill>
                  <a:srgbClr val="000000"/>
                </a:solidFill>
                <a:latin typeface="Montserrat"/>
                <a:ea typeface="Montserrat"/>
                <a:cs typeface="Montserrat"/>
                <a:sym typeface="Montserrat"/>
              </a:rPr>
              <a:t>Imagine you’re at your favorite restaurant, where you’ve been ordering the same delicious dish—let’s say a spicy chicken pasta, every time you visit because you know it’s amazing (this is </a:t>
            </a:r>
            <a:r>
              <a:rPr lang="en-US" sz="2879" b="1" dirty="0">
                <a:solidFill>
                  <a:srgbClr val="000000"/>
                </a:solidFill>
                <a:latin typeface="Montserrat Bold"/>
                <a:ea typeface="Montserrat Bold"/>
                <a:cs typeface="Montserrat Bold"/>
                <a:sym typeface="Montserrat Bold"/>
              </a:rPr>
              <a:t>exploitation</a:t>
            </a:r>
            <a:r>
              <a:rPr lang="en-US" sz="2879" dirty="0">
                <a:solidFill>
                  <a:srgbClr val="000000"/>
                </a:solidFill>
                <a:latin typeface="Montserrat"/>
                <a:ea typeface="Montserrat"/>
                <a:cs typeface="Montserrat"/>
                <a:sym typeface="Montserrat"/>
              </a:rPr>
              <a:t>, sticking to a known rewarding choice)</a:t>
            </a:r>
          </a:p>
          <a:p>
            <a:pPr algn="l">
              <a:lnSpc>
                <a:spcPts val="3772"/>
              </a:lnSpc>
            </a:pPr>
            <a:endParaRPr lang="en-US" sz="2879" dirty="0">
              <a:solidFill>
                <a:srgbClr val="000000"/>
              </a:solidFill>
              <a:latin typeface="Montserrat"/>
              <a:ea typeface="Montserrat"/>
              <a:cs typeface="Montserrat"/>
              <a:sym typeface="Montserrat"/>
            </a:endParaRPr>
          </a:p>
          <a:p>
            <a:pPr marL="621716" lvl="1" indent="-310858" algn="l">
              <a:lnSpc>
                <a:spcPts val="3772"/>
              </a:lnSpc>
              <a:buFont typeface="Arial"/>
              <a:buChar char="•"/>
            </a:pPr>
            <a:r>
              <a:rPr lang="en-US" sz="2879" dirty="0">
                <a:solidFill>
                  <a:srgbClr val="000000"/>
                </a:solidFill>
                <a:latin typeface="Montserrat"/>
                <a:ea typeface="Montserrat"/>
                <a:cs typeface="Montserrat"/>
                <a:sym typeface="Montserrat"/>
              </a:rPr>
              <a:t>One day, you notice a new item on the menu, like a mysterious seafood risotto. You’re curious about it, but there’s a risk it might not taste as good as your usual pasta. Deciding to try the risotto is </a:t>
            </a:r>
            <a:r>
              <a:rPr lang="en-US" sz="2879" b="1" dirty="0">
                <a:solidFill>
                  <a:srgbClr val="000000"/>
                </a:solidFill>
                <a:latin typeface="Montserrat Bold"/>
                <a:ea typeface="Montserrat Bold"/>
                <a:cs typeface="Montserrat Bold"/>
                <a:sym typeface="Montserrat Bold"/>
              </a:rPr>
              <a:t>exploration</a:t>
            </a:r>
          </a:p>
        </p:txBody>
      </p:sp>
      <p:sp>
        <p:nvSpPr>
          <p:cNvPr id="3" name="Freeform 3"/>
          <p:cNvSpPr/>
          <p:nvPr/>
        </p:nvSpPr>
        <p:spPr>
          <a:xfrm>
            <a:off x="14638446" y="2791915"/>
            <a:ext cx="1580044" cy="2329823"/>
          </a:xfrm>
          <a:custGeom>
            <a:avLst/>
            <a:gdLst/>
            <a:ahLst/>
            <a:cxnLst/>
            <a:rect l="l" t="t" r="r" b="b"/>
            <a:pathLst>
              <a:path w="1580044" h="2329823">
                <a:moveTo>
                  <a:pt x="0" y="0"/>
                </a:moveTo>
                <a:lnTo>
                  <a:pt x="1580044" y="0"/>
                </a:lnTo>
                <a:lnTo>
                  <a:pt x="1580044" y="2329824"/>
                </a:lnTo>
                <a:lnTo>
                  <a:pt x="0" y="2329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3927828" y="6099806"/>
            <a:ext cx="4126021" cy="4424688"/>
          </a:xfrm>
          <a:custGeom>
            <a:avLst/>
            <a:gdLst/>
            <a:ahLst/>
            <a:cxnLst/>
            <a:rect l="l" t="t" r="r" b="b"/>
            <a:pathLst>
              <a:path w="4126021" h="4424688">
                <a:moveTo>
                  <a:pt x="0" y="0"/>
                </a:moveTo>
                <a:lnTo>
                  <a:pt x="4126021" y="0"/>
                </a:lnTo>
                <a:lnTo>
                  <a:pt x="4126021" y="4424687"/>
                </a:lnTo>
                <a:lnTo>
                  <a:pt x="0" y="4424687"/>
                </a:lnTo>
                <a:lnTo>
                  <a:pt x="0" y="0"/>
                </a:lnTo>
                <a:close/>
              </a:path>
            </a:pathLst>
          </a:custGeom>
          <a:blipFill>
            <a:blip r:embed="rId4"/>
            <a:stretch>
              <a:fillRect/>
            </a:stretch>
          </a:blipFill>
        </p:spPr>
        <p:txBody>
          <a:bodyPr/>
          <a:lstStyle/>
          <a:p>
            <a:endParaRPr lang="en-CA"/>
          </a:p>
        </p:txBody>
      </p:sp>
      <p:sp>
        <p:nvSpPr>
          <p:cNvPr id="5" name="TextBox 5"/>
          <p:cNvSpPr txBox="1"/>
          <p:nvPr/>
        </p:nvSpPr>
        <p:spPr>
          <a:xfrm>
            <a:off x="1164530" y="479006"/>
            <a:ext cx="8590427" cy="2278903"/>
          </a:xfrm>
          <a:prstGeom prst="rect">
            <a:avLst/>
          </a:prstGeom>
        </p:spPr>
        <p:txBody>
          <a:bodyPr lIns="0" tIns="0" rIns="0" bIns="0" rtlCol="0" anchor="t">
            <a:spAutoFit/>
          </a:bodyPr>
          <a:lstStyle/>
          <a:p>
            <a:pPr algn="l">
              <a:lnSpc>
                <a:spcPts val="8800"/>
              </a:lnSpc>
            </a:pPr>
            <a:r>
              <a:rPr lang="en-US" sz="8800">
                <a:solidFill>
                  <a:srgbClr val="FAFAFA"/>
                </a:solidFill>
                <a:latin typeface="Kollektif"/>
                <a:ea typeface="Kollektif"/>
                <a:cs typeface="Kollektif"/>
                <a:sym typeface="Kollektif"/>
              </a:rPr>
              <a:t>Exploration vs. Exploitation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E890"/>
        </a:solidFill>
        <a:effectLst/>
      </p:bgPr>
    </p:bg>
    <p:spTree>
      <p:nvGrpSpPr>
        <p:cNvPr id="1" name=""/>
        <p:cNvGrpSpPr/>
        <p:nvPr/>
      </p:nvGrpSpPr>
      <p:grpSpPr>
        <a:xfrm>
          <a:off x="0" y="0"/>
          <a:ext cx="0" cy="0"/>
          <a:chOff x="0" y="0"/>
          <a:chExt cx="0" cy="0"/>
        </a:xfrm>
      </p:grpSpPr>
      <p:sp>
        <p:nvSpPr>
          <p:cNvPr id="3" name="Freeform 3"/>
          <p:cNvSpPr/>
          <p:nvPr/>
        </p:nvSpPr>
        <p:spPr>
          <a:xfrm>
            <a:off x="3717488" y="2452427"/>
            <a:ext cx="653923" cy="1134567"/>
          </a:xfrm>
          <a:custGeom>
            <a:avLst/>
            <a:gdLst/>
            <a:ahLst/>
            <a:cxnLst/>
            <a:rect l="l" t="t" r="r" b="b"/>
            <a:pathLst>
              <a:path w="653923" h="1134567">
                <a:moveTo>
                  <a:pt x="0" y="0"/>
                </a:moveTo>
                <a:lnTo>
                  <a:pt x="653923" y="0"/>
                </a:lnTo>
                <a:lnTo>
                  <a:pt x="653923" y="1134567"/>
                </a:lnTo>
                <a:lnTo>
                  <a:pt x="0" y="1134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rot="-5400000">
            <a:off x="9170521" y="2747390"/>
            <a:ext cx="1603257" cy="673368"/>
          </a:xfrm>
          <a:custGeom>
            <a:avLst/>
            <a:gdLst/>
            <a:ahLst/>
            <a:cxnLst/>
            <a:rect l="l" t="t" r="r" b="b"/>
            <a:pathLst>
              <a:path w="1603257" h="673368">
                <a:moveTo>
                  <a:pt x="0" y="0"/>
                </a:moveTo>
                <a:lnTo>
                  <a:pt x="1603256" y="0"/>
                </a:lnTo>
                <a:lnTo>
                  <a:pt x="1603256" y="673368"/>
                </a:lnTo>
                <a:lnTo>
                  <a:pt x="0" y="673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Freeform 5"/>
          <p:cNvSpPr/>
          <p:nvPr/>
        </p:nvSpPr>
        <p:spPr>
          <a:xfrm>
            <a:off x="15212333" y="2189973"/>
            <a:ext cx="1885327" cy="2057400"/>
          </a:xfrm>
          <a:custGeom>
            <a:avLst/>
            <a:gdLst/>
            <a:ahLst/>
            <a:cxnLst/>
            <a:rect l="l" t="t" r="r" b="b"/>
            <a:pathLst>
              <a:path w="1885327" h="2057400">
                <a:moveTo>
                  <a:pt x="0" y="0"/>
                </a:moveTo>
                <a:lnTo>
                  <a:pt x="1885327" y="0"/>
                </a:lnTo>
                <a:lnTo>
                  <a:pt x="18853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6" name="TextBox 6"/>
          <p:cNvSpPr txBox="1"/>
          <p:nvPr/>
        </p:nvSpPr>
        <p:spPr>
          <a:xfrm>
            <a:off x="457184" y="4488667"/>
            <a:ext cx="5607357" cy="3548008"/>
          </a:xfrm>
          <a:prstGeom prst="rect">
            <a:avLst/>
          </a:prstGeom>
        </p:spPr>
        <p:txBody>
          <a:bodyPr lIns="0" tIns="0" rIns="0" bIns="0" rtlCol="0" anchor="t">
            <a:spAutoFit/>
          </a:bodyPr>
          <a:lstStyle/>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Focus</a:t>
            </a:r>
            <a:r>
              <a:rPr lang="en-US" sz="1985">
                <a:solidFill>
                  <a:srgbClr val="000000"/>
                </a:solidFill>
                <a:latin typeface="Montserrat"/>
                <a:ea typeface="Montserrat"/>
                <a:cs typeface="Montserrat"/>
                <a:sym typeface="Montserrat"/>
              </a:rPr>
              <a:t>: Learn the value of states or actions (how good they are).</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Example</a:t>
            </a:r>
            <a:r>
              <a:rPr lang="en-US" sz="1985">
                <a:solidFill>
                  <a:srgbClr val="000000"/>
                </a:solidFill>
                <a:latin typeface="Montserrat"/>
                <a:ea typeface="Montserrat"/>
                <a:cs typeface="Montserrat"/>
                <a:sym typeface="Montserrat"/>
              </a:rPr>
              <a:t>: Q-Learning - Estimates the expected future reward for e</a:t>
            </a:r>
            <a:r>
              <a:rPr lang="en-US" sz="1985" u="none">
                <a:solidFill>
                  <a:srgbClr val="000000"/>
                </a:solidFill>
                <a:latin typeface="Montserrat"/>
                <a:ea typeface="Montserrat"/>
                <a:cs typeface="Montserrat"/>
                <a:sym typeface="Montserrat"/>
              </a:rPr>
              <a:t>ach </a:t>
            </a:r>
            <a:r>
              <a:rPr lang="en-US" sz="1985">
                <a:solidFill>
                  <a:srgbClr val="000000"/>
                </a:solidFill>
                <a:latin typeface="Montserrat"/>
                <a:ea typeface="Montserrat"/>
                <a:cs typeface="Montserrat"/>
                <a:sym typeface="Montserrat"/>
              </a:rPr>
              <a:t>action in a state.</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Use</a:t>
            </a:r>
            <a:r>
              <a:rPr lang="en-US" sz="1985">
                <a:solidFill>
                  <a:srgbClr val="000000"/>
                </a:solidFill>
                <a:latin typeface="Montserrat"/>
                <a:ea typeface="Montserrat"/>
                <a:cs typeface="Montserrat"/>
                <a:sym typeface="Montserrat"/>
              </a:rPr>
              <a:t>: Simple environments, like a grid world or basic games.</a:t>
            </a:r>
          </a:p>
        </p:txBody>
      </p:sp>
      <p:sp>
        <p:nvSpPr>
          <p:cNvPr id="7" name="TextBox 7"/>
          <p:cNvSpPr txBox="1"/>
          <p:nvPr/>
        </p:nvSpPr>
        <p:spPr>
          <a:xfrm>
            <a:off x="852349" y="513444"/>
            <a:ext cx="12008141" cy="1175012"/>
          </a:xfrm>
          <a:prstGeom prst="rect">
            <a:avLst/>
          </a:prstGeom>
        </p:spPr>
        <p:txBody>
          <a:bodyPr lIns="0" tIns="0" rIns="0" bIns="0" rtlCol="0" anchor="t">
            <a:spAutoFit/>
          </a:bodyPr>
          <a:lstStyle/>
          <a:p>
            <a:pPr algn="l">
              <a:lnSpc>
                <a:spcPts val="8800"/>
              </a:lnSpc>
            </a:pPr>
            <a:r>
              <a:rPr lang="en-US" sz="8800">
                <a:solidFill>
                  <a:srgbClr val="FAFAFA"/>
                </a:solidFill>
                <a:latin typeface="Kollektif"/>
                <a:ea typeface="Kollektif"/>
                <a:cs typeface="Kollektif"/>
                <a:sym typeface="Kollektif"/>
              </a:rPr>
              <a:t>Types of RL Algorithms</a:t>
            </a:r>
          </a:p>
        </p:txBody>
      </p:sp>
      <p:sp>
        <p:nvSpPr>
          <p:cNvPr id="9" name="TextBox 9"/>
          <p:cNvSpPr txBox="1"/>
          <p:nvPr/>
        </p:nvSpPr>
        <p:spPr>
          <a:xfrm>
            <a:off x="654766" y="2638304"/>
            <a:ext cx="4882392" cy="948691"/>
          </a:xfrm>
          <a:prstGeom prst="rect">
            <a:avLst/>
          </a:prstGeom>
        </p:spPr>
        <p:txBody>
          <a:bodyPr lIns="0" tIns="0" rIns="0" bIns="0" rtlCol="0" anchor="t">
            <a:spAutoFit/>
          </a:bodyPr>
          <a:lstStyle/>
          <a:p>
            <a:pPr algn="l">
              <a:lnSpc>
                <a:spcPts val="3600"/>
              </a:lnSpc>
            </a:pPr>
            <a:r>
              <a:rPr lang="en-US" sz="3600" b="1">
                <a:solidFill>
                  <a:srgbClr val="000000"/>
                </a:solidFill>
                <a:latin typeface="Kollektif Bold"/>
                <a:ea typeface="Kollektif Bold"/>
                <a:cs typeface="Kollektif Bold"/>
                <a:sym typeface="Kollektif Bold"/>
              </a:rPr>
              <a:t>Value-Based</a:t>
            </a:r>
          </a:p>
          <a:p>
            <a:pPr algn="l">
              <a:lnSpc>
                <a:spcPts val="3600"/>
              </a:lnSpc>
            </a:pPr>
            <a:r>
              <a:rPr lang="en-US" sz="3600" b="1">
                <a:solidFill>
                  <a:srgbClr val="000000"/>
                </a:solidFill>
                <a:latin typeface="Kollektif Bold"/>
                <a:ea typeface="Kollektif Bold"/>
                <a:cs typeface="Kollektif Bold"/>
                <a:sym typeface="Kollektif Bold"/>
              </a:rPr>
              <a:t> Methods</a:t>
            </a:r>
          </a:p>
        </p:txBody>
      </p:sp>
      <p:sp>
        <p:nvSpPr>
          <p:cNvPr id="10" name="TextBox 10"/>
          <p:cNvSpPr txBox="1"/>
          <p:nvPr/>
        </p:nvSpPr>
        <p:spPr>
          <a:xfrm>
            <a:off x="12047107" y="2638304"/>
            <a:ext cx="4442084" cy="948691"/>
          </a:xfrm>
          <a:prstGeom prst="rect">
            <a:avLst/>
          </a:prstGeom>
        </p:spPr>
        <p:txBody>
          <a:bodyPr lIns="0" tIns="0" rIns="0" bIns="0" rtlCol="0" anchor="t">
            <a:spAutoFit/>
          </a:bodyPr>
          <a:lstStyle/>
          <a:p>
            <a:pPr algn="l">
              <a:lnSpc>
                <a:spcPts val="3600"/>
              </a:lnSpc>
            </a:pPr>
            <a:r>
              <a:rPr lang="en-US" sz="3600" b="1">
                <a:solidFill>
                  <a:srgbClr val="000000"/>
                </a:solidFill>
                <a:latin typeface="Kollektif Bold"/>
                <a:ea typeface="Kollektif Bold"/>
                <a:cs typeface="Kollektif Bold"/>
                <a:sym typeface="Kollektif Bold"/>
              </a:rPr>
              <a:t>Model-Based Methods</a:t>
            </a:r>
          </a:p>
        </p:txBody>
      </p:sp>
      <p:sp>
        <p:nvSpPr>
          <p:cNvPr id="11" name="TextBox 11"/>
          <p:cNvSpPr txBox="1"/>
          <p:nvPr/>
        </p:nvSpPr>
        <p:spPr>
          <a:xfrm>
            <a:off x="6350937" y="2638304"/>
            <a:ext cx="4244777" cy="948691"/>
          </a:xfrm>
          <a:prstGeom prst="rect">
            <a:avLst/>
          </a:prstGeom>
        </p:spPr>
        <p:txBody>
          <a:bodyPr lIns="0" tIns="0" rIns="0" bIns="0" rtlCol="0" anchor="t">
            <a:spAutoFit/>
          </a:bodyPr>
          <a:lstStyle/>
          <a:p>
            <a:pPr algn="l">
              <a:lnSpc>
                <a:spcPts val="3600"/>
              </a:lnSpc>
            </a:pPr>
            <a:r>
              <a:rPr lang="en-US" sz="3600" b="1">
                <a:solidFill>
                  <a:srgbClr val="000000"/>
                </a:solidFill>
                <a:latin typeface="Kollektif Bold"/>
                <a:ea typeface="Kollektif Bold"/>
                <a:cs typeface="Kollektif Bold"/>
                <a:sym typeface="Kollektif Bold"/>
              </a:rPr>
              <a:t>Policy-Based Methods</a:t>
            </a:r>
          </a:p>
        </p:txBody>
      </p:sp>
      <p:sp>
        <p:nvSpPr>
          <p:cNvPr id="12" name="TextBox 12"/>
          <p:cNvSpPr txBox="1"/>
          <p:nvPr/>
        </p:nvSpPr>
        <p:spPr>
          <a:xfrm>
            <a:off x="12047107" y="4577594"/>
            <a:ext cx="5607357" cy="3033658"/>
          </a:xfrm>
          <a:prstGeom prst="rect">
            <a:avLst/>
          </a:prstGeom>
        </p:spPr>
        <p:txBody>
          <a:bodyPr lIns="0" tIns="0" rIns="0" bIns="0" rtlCol="0" anchor="t">
            <a:spAutoFit/>
          </a:bodyPr>
          <a:lstStyle/>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Focus</a:t>
            </a:r>
            <a:r>
              <a:rPr lang="en-US" sz="1985">
                <a:solidFill>
                  <a:srgbClr val="000000"/>
                </a:solidFill>
                <a:latin typeface="Montserrat"/>
                <a:ea typeface="Montserrat"/>
                <a:cs typeface="Montserrat"/>
                <a:sym typeface="Montserrat"/>
              </a:rPr>
              <a:t>: Build a model of the environment to predict states and rewards.</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Example</a:t>
            </a:r>
            <a:r>
              <a:rPr lang="en-US" sz="1985">
                <a:solidFill>
                  <a:srgbClr val="000000"/>
                </a:solidFill>
                <a:latin typeface="Montserrat"/>
                <a:ea typeface="Montserrat"/>
                <a:cs typeface="Montserrat"/>
                <a:sym typeface="Montserrat"/>
              </a:rPr>
              <a:t>: Planning ahead, like a </a:t>
            </a:r>
            <a:r>
              <a:rPr lang="en-US" sz="1985" u="none">
                <a:solidFill>
                  <a:srgbClr val="000000"/>
                </a:solidFill>
                <a:latin typeface="Montserrat"/>
                <a:ea typeface="Montserrat"/>
                <a:cs typeface="Montserrat"/>
                <a:sym typeface="Montserrat"/>
              </a:rPr>
              <a:t>chess AI simul</a:t>
            </a:r>
            <a:r>
              <a:rPr lang="en-US" sz="1985">
                <a:solidFill>
                  <a:srgbClr val="000000"/>
                </a:solidFill>
                <a:latin typeface="Montserrat"/>
                <a:ea typeface="Montserrat"/>
                <a:cs typeface="Montserrat"/>
                <a:sym typeface="Montserrat"/>
              </a:rPr>
              <a:t>ating moves.</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Use</a:t>
            </a:r>
            <a:r>
              <a:rPr lang="en-US" sz="1985">
                <a:solidFill>
                  <a:srgbClr val="000000"/>
                </a:solidFill>
                <a:latin typeface="Montserrat"/>
                <a:ea typeface="Montserrat"/>
                <a:cs typeface="Montserrat"/>
                <a:sym typeface="Montserrat"/>
              </a:rPr>
              <a:t>: When the environment can be simulated or understood.</a:t>
            </a:r>
          </a:p>
        </p:txBody>
      </p:sp>
      <p:sp>
        <p:nvSpPr>
          <p:cNvPr id="13" name="TextBox 13"/>
          <p:cNvSpPr txBox="1"/>
          <p:nvPr/>
        </p:nvSpPr>
        <p:spPr>
          <a:xfrm>
            <a:off x="5818928" y="4577594"/>
            <a:ext cx="5607357" cy="3033658"/>
          </a:xfrm>
          <a:prstGeom prst="rect">
            <a:avLst/>
          </a:prstGeom>
        </p:spPr>
        <p:txBody>
          <a:bodyPr lIns="0" tIns="0" rIns="0" bIns="0" rtlCol="0" anchor="t">
            <a:spAutoFit/>
          </a:bodyPr>
          <a:lstStyle/>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Focus</a:t>
            </a:r>
            <a:r>
              <a:rPr lang="en-US" sz="1985">
                <a:solidFill>
                  <a:srgbClr val="000000"/>
                </a:solidFill>
                <a:latin typeface="Montserrat"/>
                <a:ea typeface="Montserrat"/>
                <a:cs typeface="Montserrat"/>
                <a:sym typeface="Montserrat"/>
              </a:rPr>
              <a:t>: Directly learn the policy (what action to take in each state).</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Example</a:t>
            </a:r>
            <a:r>
              <a:rPr lang="en-US" sz="1985">
                <a:solidFill>
                  <a:srgbClr val="000000"/>
                </a:solidFill>
                <a:latin typeface="Montserrat"/>
                <a:ea typeface="Montserrat"/>
                <a:cs typeface="Montserrat"/>
                <a:sym typeface="Montserrat"/>
              </a:rPr>
              <a:t>: Policy Gradients - Optimizes the probability of </a:t>
            </a:r>
            <a:r>
              <a:rPr lang="en-US" sz="1985" u="none">
                <a:solidFill>
                  <a:srgbClr val="000000"/>
                </a:solidFill>
                <a:latin typeface="Montserrat"/>
                <a:ea typeface="Montserrat"/>
                <a:cs typeface="Montserrat"/>
                <a:sym typeface="Montserrat"/>
              </a:rPr>
              <a:t>choosing </a:t>
            </a:r>
            <a:r>
              <a:rPr lang="en-US" sz="1985">
                <a:solidFill>
                  <a:srgbClr val="000000"/>
                </a:solidFill>
                <a:latin typeface="Montserrat"/>
                <a:ea typeface="Montserrat"/>
                <a:cs typeface="Montserrat"/>
                <a:sym typeface="Montserrat"/>
              </a:rPr>
              <a:t>actions.</a:t>
            </a:r>
          </a:p>
          <a:p>
            <a:pPr marL="428734" lvl="1" indent="-214367" algn="l">
              <a:lnSpc>
                <a:spcPts val="4070"/>
              </a:lnSpc>
              <a:buFont typeface="Arial"/>
              <a:buChar char="•"/>
            </a:pPr>
            <a:r>
              <a:rPr lang="en-US" sz="1985" b="1">
                <a:solidFill>
                  <a:srgbClr val="000000"/>
                </a:solidFill>
                <a:latin typeface="Montserrat Bold"/>
                <a:ea typeface="Montserrat Bold"/>
                <a:cs typeface="Montserrat Bold"/>
                <a:sym typeface="Montserrat Bold"/>
              </a:rPr>
              <a:t>Use</a:t>
            </a:r>
            <a:r>
              <a:rPr lang="en-US" sz="1985">
                <a:solidFill>
                  <a:srgbClr val="000000"/>
                </a:solidFill>
                <a:latin typeface="Montserrat"/>
                <a:ea typeface="Montserrat"/>
                <a:cs typeface="Montserrat"/>
                <a:sym typeface="Montserrat"/>
              </a:rPr>
              <a:t>: Continuous action spaces, like robotic control.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1496</Words>
  <Application>Microsoft Office PowerPoint</Application>
  <PresentationFormat>Custom</PresentationFormat>
  <Paragraphs>153</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Montserrat</vt:lpstr>
      <vt:lpstr>Arial</vt:lpstr>
      <vt:lpstr>Garbata Bold</vt:lpstr>
      <vt:lpstr>Montserrat Bold</vt:lpstr>
      <vt:lpstr>Calibri</vt:lpstr>
      <vt:lpstr>Kollektif</vt:lpstr>
      <vt:lpstr>Tenorite</vt:lpstr>
      <vt:lpstr>Garbata</vt:lpstr>
      <vt:lpstr>Kollektif Bold</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dc:title>
  <cp:lastModifiedBy>krishh mk</cp:lastModifiedBy>
  <cp:revision>2</cp:revision>
  <dcterms:created xsi:type="dcterms:W3CDTF">2006-08-16T00:00:00Z</dcterms:created>
  <dcterms:modified xsi:type="dcterms:W3CDTF">2025-04-03T16:27:19Z</dcterms:modified>
  <dc:identifier>DAEM5PyhcKU</dc:identifier>
</cp:coreProperties>
</file>